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5" r:id="rId6"/>
    <p:sldId id="266" r:id="rId7"/>
    <p:sldId id="268" r:id="rId8"/>
    <p:sldId id="267" r:id="rId9"/>
    <p:sldId id="269" r:id="rId10"/>
    <p:sldId id="270" r:id="rId11"/>
    <p:sldId id="271" r:id="rId12"/>
    <p:sldId id="260" r:id="rId13"/>
    <p:sldId id="272" r:id="rId14"/>
    <p:sldId id="273" r:id="rId15"/>
    <p:sldId id="274" r:id="rId16"/>
    <p:sldId id="277" r:id="rId17"/>
    <p:sldId id="276" r:id="rId18"/>
    <p:sldId id="261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5B03C-092B-4FE5-B564-D4E55EEBEB70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nl-BE"/>
        </a:p>
      </dgm:t>
    </dgm:pt>
    <dgm:pt modelId="{7364F4CD-4AEA-43DD-AC7A-80884EF491B0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Overheid</a:t>
          </a:r>
        </a:p>
      </dgm:t>
    </dgm:pt>
    <dgm:pt modelId="{7F7F454C-EA37-4A8E-B77E-0321A67EA3A0}" type="parTrans" cxnId="{C2669B25-633A-4DEF-BFD2-06A9661B037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47BE5C-3A17-4FA3-9CB9-F71D8527558C}" type="sibTrans" cxnId="{C2669B25-633A-4DEF-BFD2-06A9661B037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DD0AEE-0164-4F72-9A2A-D5F46B5F5F6E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 Parlement</a:t>
          </a:r>
        </a:p>
      </dgm:t>
    </dgm:pt>
    <dgm:pt modelId="{863ACB84-3934-41DD-BB70-BD668EC9C4E8}" type="parTrans" cxnId="{0DC9D4BF-0F62-4512-9BD7-5D339DCAB23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FF31E82-4AB9-4B41-ABA0-374CE2A0FE60}" type="sibTrans" cxnId="{0DC9D4BF-0F62-4512-9BD7-5D339DCAB23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4DA2840-15E3-4EEF-810A-5379CF8893E2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Regering</a:t>
          </a:r>
          <a:endParaRPr lang="nl-BE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832B92-66ED-4005-BFAF-2769FD730287}" type="parTrans" cxnId="{76DBF92A-4695-4616-9040-5120FBE8A60F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F320A1E-0A8C-4945-B526-777C474A0552}" type="sibTrans" cxnId="{76DBF92A-4695-4616-9040-5120FBE8A60F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CBBF688-E0FF-4F46-BF55-135CB30D3ADF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Administratie</a:t>
          </a:r>
        </a:p>
      </dgm:t>
    </dgm:pt>
    <dgm:pt modelId="{96302886-CCCC-41AD-8BF5-A15F0C86A191}" type="parTrans" cxnId="{1A817A3F-4F04-44E6-972E-95FD33322447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43E2110-C6D1-4B8D-8184-8847B8EC675E}" type="sibTrans" cxnId="{1A817A3F-4F04-44E6-972E-95FD33322447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703C42E-13AE-4470-8D12-75264F531B9C}" type="pres">
      <dgm:prSet presAssocID="{52F5B03C-092B-4FE5-B564-D4E55EEBEB7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C5F543-1622-4501-88D7-0D8CCC48E3D4}" type="pres">
      <dgm:prSet presAssocID="{7364F4CD-4AEA-43DD-AC7A-80884EF491B0}" presName="hierRoot1" presStyleCnt="0">
        <dgm:presLayoutVars>
          <dgm:hierBranch val="init"/>
        </dgm:presLayoutVars>
      </dgm:prSet>
      <dgm:spPr/>
    </dgm:pt>
    <dgm:pt modelId="{A6663AE0-E138-474B-9A05-D81484FB7C2D}" type="pres">
      <dgm:prSet presAssocID="{7364F4CD-4AEA-43DD-AC7A-80884EF491B0}" presName="rootComposite1" presStyleCnt="0"/>
      <dgm:spPr/>
    </dgm:pt>
    <dgm:pt modelId="{1F8E0B5A-66A0-4E84-950F-EF86521E9E8E}" type="pres">
      <dgm:prSet presAssocID="{7364F4CD-4AEA-43DD-AC7A-80884EF491B0}" presName="rootText1" presStyleLbl="alignAcc1" presStyleIdx="0" presStyleCnt="0">
        <dgm:presLayoutVars>
          <dgm:chPref val="3"/>
        </dgm:presLayoutVars>
      </dgm:prSet>
      <dgm:spPr/>
    </dgm:pt>
    <dgm:pt modelId="{45047C9D-EFE0-400F-8B70-027457647BA5}" type="pres">
      <dgm:prSet presAssocID="{7364F4CD-4AEA-43DD-AC7A-80884EF491B0}" presName="topArc1" presStyleLbl="parChTrans1D1" presStyleIdx="0" presStyleCnt="8"/>
      <dgm:spPr/>
    </dgm:pt>
    <dgm:pt modelId="{C877777C-1673-4550-B760-00254D140A31}" type="pres">
      <dgm:prSet presAssocID="{7364F4CD-4AEA-43DD-AC7A-80884EF491B0}" presName="bottomArc1" presStyleLbl="parChTrans1D1" presStyleIdx="1" presStyleCnt="8"/>
      <dgm:spPr/>
    </dgm:pt>
    <dgm:pt modelId="{5A60C5DB-168A-481F-8D4F-7A2412B61F50}" type="pres">
      <dgm:prSet presAssocID="{7364F4CD-4AEA-43DD-AC7A-80884EF491B0}" presName="topConnNode1" presStyleLbl="node1" presStyleIdx="0" presStyleCnt="0"/>
      <dgm:spPr/>
    </dgm:pt>
    <dgm:pt modelId="{CE9B8463-C6BE-4300-A99D-7885B2E3C1EB}" type="pres">
      <dgm:prSet presAssocID="{7364F4CD-4AEA-43DD-AC7A-80884EF491B0}" presName="hierChild2" presStyleCnt="0"/>
      <dgm:spPr/>
    </dgm:pt>
    <dgm:pt modelId="{FCB4AB9C-559E-425F-BBC7-036F3F6E7FD1}" type="pres">
      <dgm:prSet presAssocID="{863ACB84-3934-41DD-BB70-BD668EC9C4E8}" presName="Name28" presStyleLbl="parChTrans1D2" presStyleIdx="0" presStyleCnt="3"/>
      <dgm:spPr/>
    </dgm:pt>
    <dgm:pt modelId="{E1683CC2-A831-41D0-978F-9D745EC190DF}" type="pres">
      <dgm:prSet presAssocID="{FBDD0AEE-0164-4F72-9A2A-D5F46B5F5F6E}" presName="hierRoot2" presStyleCnt="0">
        <dgm:presLayoutVars>
          <dgm:hierBranch val="init"/>
        </dgm:presLayoutVars>
      </dgm:prSet>
      <dgm:spPr/>
    </dgm:pt>
    <dgm:pt modelId="{A0B3019A-E589-4490-8F07-279316952E5A}" type="pres">
      <dgm:prSet presAssocID="{FBDD0AEE-0164-4F72-9A2A-D5F46B5F5F6E}" presName="rootComposite2" presStyleCnt="0"/>
      <dgm:spPr/>
    </dgm:pt>
    <dgm:pt modelId="{93DD743A-4889-4FD3-B5AC-95BC90A43933}" type="pres">
      <dgm:prSet presAssocID="{FBDD0AEE-0164-4F72-9A2A-D5F46B5F5F6E}" presName="rootText2" presStyleLbl="alignAcc1" presStyleIdx="0" presStyleCnt="0">
        <dgm:presLayoutVars>
          <dgm:chPref val="3"/>
        </dgm:presLayoutVars>
      </dgm:prSet>
      <dgm:spPr/>
    </dgm:pt>
    <dgm:pt modelId="{1B5266B9-8E63-435D-BAD1-F265CF9298AB}" type="pres">
      <dgm:prSet presAssocID="{FBDD0AEE-0164-4F72-9A2A-D5F46B5F5F6E}" presName="topArc2" presStyleLbl="parChTrans1D1" presStyleIdx="2" presStyleCnt="8"/>
      <dgm:spPr/>
    </dgm:pt>
    <dgm:pt modelId="{22A4A213-1015-4A24-8423-60C363A626E8}" type="pres">
      <dgm:prSet presAssocID="{FBDD0AEE-0164-4F72-9A2A-D5F46B5F5F6E}" presName="bottomArc2" presStyleLbl="parChTrans1D1" presStyleIdx="3" presStyleCnt="8"/>
      <dgm:spPr/>
    </dgm:pt>
    <dgm:pt modelId="{1DDB4C50-119C-4552-AFF7-B110F59183AD}" type="pres">
      <dgm:prSet presAssocID="{FBDD0AEE-0164-4F72-9A2A-D5F46B5F5F6E}" presName="topConnNode2" presStyleLbl="node2" presStyleIdx="0" presStyleCnt="0"/>
      <dgm:spPr/>
    </dgm:pt>
    <dgm:pt modelId="{E68759B4-87A8-489B-A9BF-DE5759C7AB61}" type="pres">
      <dgm:prSet presAssocID="{FBDD0AEE-0164-4F72-9A2A-D5F46B5F5F6E}" presName="hierChild4" presStyleCnt="0"/>
      <dgm:spPr/>
    </dgm:pt>
    <dgm:pt modelId="{5CE96006-30D0-433A-B916-72C60CD750CC}" type="pres">
      <dgm:prSet presAssocID="{FBDD0AEE-0164-4F72-9A2A-D5F46B5F5F6E}" presName="hierChild5" presStyleCnt="0"/>
      <dgm:spPr/>
    </dgm:pt>
    <dgm:pt modelId="{B974024D-BFCD-4F28-A877-D5268FEB73D2}" type="pres">
      <dgm:prSet presAssocID="{80832B92-66ED-4005-BFAF-2769FD730287}" presName="Name28" presStyleLbl="parChTrans1D2" presStyleIdx="1" presStyleCnt="3"/>
      <dgm:spPr/>
    </dgm:pt>
    <dgm:pt modelId="{57F29C33-830F-457F-B227-0A84065B2C1D}" type="pres">
      <dgm:prSet presAssocID="{44DA2840-15E3-4EEF-810A-5379CF8893E2}" presName="hierRoot2" presStyleCnt="0">
        <dgm:presLayoutVars>
          <dgm:hierBranch val="init"/>
        </dgm:presLayoutVars>
      </dgm:prSet>
      <dgm:spPr/>
    </dgm:pt>
    <dgm:pt modelId="{37011B8C-EC7D-47F5-ABBC-CEF7C69DC029}" type="pres">
      <dgm:prSet presAssocID="{44DA2840-15E3-4EEF-810A-5379CF8893E2}" presName="rootComposite2" presStyleCnt="0"/>
      <dgm:spPr/>
    </dgm:pt>
    <dgm:pt modelId="{A44240C9-07E3-4303-A80D-9A2EE1B68205}" type="pres">
      <dgm:prSet presAssocID="{44DA2840-15E3-4EEF-810A-5379CF8893E2}" presName="rootText2" presStyleLbl="alignAcc1" presStyleIdx="0" presStyleCnt="0">
        <dgm:presLayoutVars>
          <dgm:chPref val="3"/>
        </dgm:presLayoutVars>
      </dgm:prSet>
      <dgm:spPr/>
    </dgm:pt>
    <dgm:pt modelId="{906FBE82-692C-4D0E-9095-B0AF4D48D906}" type="pres">
      <dgm:prSet presAssocID="{44DA2840-15E3-4EEF-810A-5379CF8893E2}" presName="topArc2" presStyleLbl="parChTrans1D1" presStyleIdx="4" presStyleCnt="8"/>
      <dgm:spPr/>
    </dgm:pt>
    <dgm:pt modelId="{2092BF73-FE6D-4C06-8B08-63168AA9DBB9}" type="pres">
      <dgm:prSet presAssocID="{44DA2840-15E3-4EEF-810A-5379CF8893E2}" presName="bottomArc2" presStyleLbl="parChTrans1D1" presStyleIdx="5" presStyleCnt="8"/>
      <dgm:spPr/>
    </dgm:pt>
    <dgm:pt modelId="{99AFC14C-8076-4B46-A5B1-4DDAAC4E9271}" type="pres">
      <dgm:prSet presAssocID="{44DA2840-15E3-4EEF-810A-5379CF8893E2}" presName="topConnNode2" presStyleLbl="node2" presStyleIdx="0" presStyleCnt="0"/>
      <dgm:spPr/>
    </dgm:pt>
    <dgm:pt modelId="{505C6739-F58D-4A33-A72D-6803A2C47DFC}" type="pres">
      <dgm:prSet presAssocID="{44DA2840-15E3-4EEF-810A-5379CF8893E2}" presName="hierChild4" presStyleCnt="0"/>
      <dgm:spPr/>
    </dgm:pt>
    <dgm:pt modelId="{7AC5A987-F7FB-4F49-82F2-89B51A94AE41}" type="pres">
      <dgm:prSet presAssocID="{44DA2840-15E3-4EEF-810A-5379CF8893E2}" presName="hierChild5" presStyleCnt="0"/>
      <dgm:spPr/>
    </dgm:pt>
    <dgm:pt modelId="{DB86FB50-9D8D-4E22-9400-DB8676B4B106}" type="pres">
      <dgm:prSet presAssocID="{96302886-CCCC-41AD-8BF5-A15F0C86A191}" presName="Name28" presStyleLbl="parChTrans1D2" presStyleIdx="2" presStyleCnt="3"/>
      <dgm:spPr/>
    </dgm:pt>
    <dgm:pt modelId="{CF0CD278-3BEE-48E4-937F-86A7FA28546B}" type="pres">
      <dgm:prSet presAssocID="{3CBBF688-E0FF-4F46-BF55-135CB30D3ADF}" presName="hierRoot2" presStyleCnt="0">
        <dgm:presLayoutVars>
          <dgm:hierBranch val="init"/>
        </dgm:presLayoutVars>
      </dgm:prSet>
      <dgm:spPr/>
    </dgm:pt>
    <dgm:pt modelId="{93787896-B27A-4E09-BD45-ACB88C955AB7}" type="pres">
      <dgm:prSet presAssocID="{3CBBF688-E0FF-4F46-BF55-135CB30D3ADF}" presName="rootComposite2" presStyleCnt="0"/>
      <dgm:spPr/>
    </dgm:pt>
    <dgm:pt modelId="{315C15D1-EAC8-4ABB-9860-62ABDF93505E}" type="pres">
      <dgm:prSet presAssocID="{3CBBF688-E0FF-4F46-BF55-135CB30D3ADF}" presName="rootText2" presStyleLbl="alignAcc1" presStyleIdx="0" presStyleCnt="0">
        <dgm:presLayoutVars>
          <dgm:chPref val="3"/>
        </dgm:presLayoutVars>
      </dgm:prSet>
      <dgm:spPr/>
    </dgm:pt>
    <dgm:pt modelId="{61307A4F-7933-4531-8C61-EB8DEBA94438}" type="pres">
      <dgm:prSet presAssocID="{3CBBF688-E0FF-4F46-BF55-135CB30D3ADF}" presName="topArc2" presStyleLbl="parChTrans1D1" presStyleIdx="6" presStyleCnt="8"/>
      <dgm:spPr/>
    </dgm:pt>
    <dgm:pt modelId="{55751D1D-1323-45EA-B4CB-510E37DA4A99}" type="pres">
      <dgm:prSet presAssocID="{3CBBF688-E0FF-4F46-BF55-135CB30D3ADF}" presName="bottomArc2" presStyleLbl="parChTrans1D1" presStyleIdx="7" presStyleCnt="8"/>
      <dgm:spPr/>
    </dgm:pt>
    <dgm:pt modelId="{3424A9A8-796F-4E69-A640-07B2527C9065}" type="pres">
      <dgm:prSet presAssocID="{3CBBF688-E0FF-4F46-BF55-135CB30D3ADF}" presName="topConnNode2" presStyleLbl="node2" presStyleIdx="0" presStyleCnt="0"/>
      <dgm:spPr/>
    </dgm:pt>
    <dgm:pt modelId="{5131896B-E2DD-49EA-B964-857BB0A8C336}" type="pres">
      <dgm:prSet presAssocID="{3CBBF688-E0FF-4F46-BF55-135CB30D3ADF}" presName="hierChild4" presStyleCnt="0"/>
      <dgm:spPr/>
    </dgm:pt>
    <dgm:pt modelId="{97AC40BA-6C91-42A2-BAEA-6468CFBC7EA7}" type="pres">
      <dgm:prSet presAssocID="{3CBBF688-E0FF-4F46-BF55-135CB30D3ADF}" presName="hierChild5" presStyleCnt="0"/>
      <dgm:spPr/>
    </dgm:pt>
    <dgm:pt modelId="{6114EBF5-C053-433D-A479-F381AA5D53CB}" type="pres">
      <dgm:prSet presAssocID="{7364F4CD-4AEA-43DD-AC7A-80884EF491B0}" presName="hierChild3" presStyleCnt="0"/>
      <dgm:spPr/>
    </dgm:pt>
  </dgm:ptLst>
  <dgm:cxnLst>
    <dgm:cxn modelId="{6D70AE04-7245-45AE-B7B2-55DEB6455DB9}" type="presOf" srcId="{44DA2840-15E3-4EEF-810A-5379CF8893E2}" destId="{99AFC14C-8076-4B46-A5B1-4DDAAC4E9271}" srcOrd="1" destOrd="0" presId="urn:microsoft.com/office/officeart/2008/layout/HalfCircleOrganizationChart"/>
    <dgm:cxn modelId="{67B60212-9D0E-41C2-B4A5-4045E10104F1}" type="presOf" srcId="{863ACB84-3934-41DD-BB70-BD668EC9C4E8}" destId="{FCB4AB9C-559E-425F-BBC7-036F3F6E7FD1}" srcOrd="0" destOrd="0" presId="urn:microsoft.com/office/officeart/2008/layout/HalfCircleOrganizationChart"/>
    <dgm:cxn modelId="{73B5DC14-ACF5-4602-9642-ABCC30799AE7}" type="presOf" srcId="{7364F4CD-4AEA-43DD-AC7A-80884EF491B0}" destId="{5A60C5DB-168A-481F-8D4F-7A2412B61F50}" srcOrd="1" destOrd="0" presId="urn:microsoft.com/office/officeart/2008/layout/HalfCircleOrganizationChart"/>
    <dgm:cxn modelId="{A12BFF17-B3B5-4DD8-BADF-3447B0481E65}" type="presOf" srcId="{80832B92-66ED-4005-BFAF-2769FD730287}" destId="{B974024D-BFCD-4F28-A877-D5268FEB73D2}" srcOrd="0" destOrd="0" presId="urn:microsoft.com/office/officeart/2008/layout/HalfCircleOrganizationChart"/>
    <dgm:cxn modelId="{C2669B25-633A-4DEF-BFD2-06A9661B0370}" srcId="{52F5B03C-092B-4FE5-B564-D4E55EEBEB70}" destId="{7364F4CD-4AEA-43DD-AC7A-80884EF491B0}" srcOrd="0" destOrd="0" parTransId="{7F7F454C-EA37-4A8E-B77E-0321A67EA3A0}" sibTransId="{5347BE5C-3A17-4FA3-9CB9-F71D8527558C}"/>
    <dgm:cxn modelId="{76DBF92A-4695-4616-9040-5120FBE8A60F}" srcId="{7364F4CD-4AEA-43DD-AC7A-80884EF491B0}" destId="{44DA2840-15E3-4EEF-810A-5379CF8893E2}" srcOrd="1" destOrd="0" parTransId="{80832B92-66ED-4005-BFAF-2769FD730287}" sibTransId="{EF320A1E-0A8C-4945-B526-777C474A0552}"/>
    <dgm:cxn modelId="{8187462D-F3A5-467A-BB2A-9619A3DE1ECE}" type="presOf" srcId="{FBDD0AEE-0164-4F72-9A2A-D5F46B5F5F6E}" destId="{1DDB4C50-119C-4552-AFF7-B110F59183AD}" srcOrd="1" destOrd="0" presId="urn:microsoft.com/office/officeart/2008/layout/HalfCircleOrganizationChart"/>
    <dgm:cxn modelId="{1A817A3F-4F04-44E6-972E-95FD33322447}" srcId="{7364F4CD-4AEA-43DD-AC7A-80884EF491B0}" destId="{3CBBF688-E0FF-4F46-BF55-135CB30D3ADF}" srcOrd="2" destOrd="0" parTransId="{96302886-CCCC-41AD-8BF5-A15F0C86A191}" sibTransId="{F43E2110-C6D1-4B8D-8184-8847B8EC675E}"/>
    <dgm:cxn modelId="{E8B9265F-B255-4E69-8FBF-F74467825B8D}" type="presOf" srcId="{7364F4CD-4AEA-43DD-AC7A-80884EF491B0}" destId="{1F8E0B5A-66A0-4E84-950F-EF86521E9E8E}" srcOrd="0" destOrd="0" presId="urn:microsoft.com/office/officeart/2008/layout/HalfCircleOrganizationChart"/>
    <dgm:cxn modelId="{8A7C1368-1AEF-4345-8518-68B4AE95192D}" type="presOf" srcId="{96302886-CCCC-41AD-8BF5-A15F0C86A191}" destId="{DB86FB50-9D8D-4E22-9400-DB8676B4B106}" srcOrd="0" destOrd="0" presId="urn:microsoft.com/office/officeart/2008/layout/HalfCircleOrganizationChart"/>
    <dgm:cxn modelId="{835DC3A2-0935-4D07-AF61-8F861D0DE5D1}" type="presOf" srcId="{3CBBF688-E0FF-4F46-BF55-135CB30D3ADF}" destId="{315C15D1-EAC8-4ABB-9860-62ABDF93505E}" srcOrd="0" destOrd="0" presId="urn:microsoft.com/office/officeart/2008/layout/HalfCircleOrganizationChart"/>
    <dgm:cxn modelId="{183027B4-18EB-4B56-B4D7-32F68D03EE6D}" type="presOf" srcId="{52F5B03C-092B-4FE5-B564-D4E55EEBEB70}" destId="{D703C42E-13AE-4470-8D12-75264F531B9C}" srcOrd="0" destOrd="0" presId="urn:microsoft.com/office/officeart/2008/layout/HalfCircleOrganizationChart"/>
    <dgm:cxn modelId="{0DC9D4BF-0F62-4512-9BD7-5D339DCAB230}" srcId="{7364F4CD-4AEA-43DD-AC7A-80884EF491B0}" destId="{FBDD0AEE-0164-4F72-9A2A-D5F46B5F5F6E}" srcOrd="0" destOrd="0" parTransId="{863ACB84-3934-41DD-BB70-BD668EC9C4E8}" sibTransId="{4FF31E82-4AB9-4B41-ABA0-374CE2A0FE60}"/>
    <dgm:cxn modelId="{88C9A7D3-17E4-43C9-8425-64CB8FD00F69}" type="presOf" srcId="{3CBBF688-E0FF-4F46-BF55-135CB30D3ADF}" destId="{3424A9A8-796F-4E69-A640-07B2527C9065}" srcOrd="1" destOrd="0" presId="urn:microsoft.com/office/officeart/2008/layout/HalfCircleOrganizationChart"/>
    <dgm:cxn modelId="{CE5832DA-B684-41D7-A1B5-5A96071F2131}" type="presOf" srcId="{44DA2840-15E3-4EEF-810A-5379CF8893E2}" destId="{A44240C9-07E3-4303-A80D-9A2EE1B68205}" srcOrd="0" destOrd="0" presId="urn:microsoft.com/office/officeart/2008/layout/HalfCircleOrganizationChart"/>
    <dgm:cxn modelId="{67AADFE3-FE82-4E3E-9428-112495583B01}" type="presOf" srcId="{FBDD0AEE-0164-4F72-9A2A-D5F46B5F5F6E}" destId="{93DD743A-4889-4FD3-B5AC-95BC90A43933}" srcOrd="0" destOrd="0" presId="urn:microsoft.com/office/officeart/2008/layout/HalfCircleOrganizationChart"/>
    <dgm:cxn modelId="{2AF9A063-EEA5-439C-861A-F50BF050E4ED}" type="presParOf" srcId="{D703C42E-13AE-4470-8D12-75264F531B9C}" destId="{5DC5F543-1622-4501-88D7-0D8CCC48E3D4}" srcOrd="0" destOrd="0" presId="urn:microsoft.com/office/officeart/2008/layout/HalfCircleOrganizationChart"/>
    <dgm:cxn modelId="{83823725-7F01-41E4-91BE-BF3E0271CBED}" type="presParOf" srcId="{5DC5F543-1622-4501-88D7-0D8CCC48E3D4}" destId="{A6663AE0-E138-474B-9A05-D81484FB7C2D}" srcOrd="0" destOrd="0" presId="urn:microsoft.com/office/officeart/2008/layout/HalfCircleOrganizationChart"/>
    <dgm:cxn modelId="{1140CD60-B931-495C-894F-9A4D88F1B7EA}" type="presParOf" srcId="{A6663AE0-E138-474B-9A05-D81484FB7C2D}" destId="{1F8E0B5A-66A0-4E84-950F-EF86521E9E8E}" srcOrd="0" destOrd="0" presId="urn:microsoft.com/office/officeart/2008/layout/HalfCircleOrganizationChart"/>
    <dgm:cxn modelId="{96D9AB6E-98C1-4F77-9D13-7E40290E8BF0}" type="presParOf" srcId="{A6663AE0-E138-474B-9A05-D81484FB7C2D}" destId="{45047C9D-EFE0-400F-8B70-027457647BA5}" srcOrd="1" destOrd="0" presId="urn:microsoft.com/office/officeart/2008/layout/HalfCircleOrganizationChart"/>
    <dgm:cxn modelId="{0E6ADC5B-4D68-4E3B-9CE2-C3D48348120B}" type="presParOf" srcId="{A6663AE0-E138-474B-9A05-D81484FB7C2D}" destId="{C877777C-1673-4550-B760-00254D140A31}" srcOrd="2" destOrd="0" presId="urn:microsoft.com/office/officeart/2008/layout/HalfCircleOrganizationChart"/>
    <dgm:cxn modelId="{4E5D941C-AC9F-4764-876F-406C48B2D434}" type="presParOf" srcId="{A6663AE0-E138-474B-9A05-D81484FB7C2D}" destId="{5A60C5DB-168A-481F-8D4F-7A2412B61F50}" srcOrd="3" destOrd="0" presId="urn:microsoft.com/office/officeart/2008/layout/HalfCircleOrganizationChart"/>
    <dgm:cxn modelId="{39CF4548-2DA3-45D6-AAAE-5217E5A9FB4F}" type="presParOf" srcId="{5DC5F543-1622-4501-88D7-0D8CCC48E3D4}" destId="{CE9B8463-C6BE-4300-A99D-7885B2E3C1EB}" srcOrd="1" destOrd="0" presId="urn:microsoft.com/office/officeart/2008/layout/HalfCircleOrganizationChart"/>
    <dgm:cxn modelId="{6CD70489-5215-4C9B-A1B9-D2182D93D781}" type="presParOf" srcId="{CE9B8463-C6BE-4300-A99D-7885B2E3C1EB}" destId="{FCB4AB9C-559E-425F-BBC7-036F3F6E7FD1}" srcOrd="0" destOrd="0" presId="urn:microsoft.com/office/officeart/2008/layout/HalfCircleOrganizationChart"/>
    <dgm:cxn modelId="{95F734E3-D758-4B13-A9BA-BCBAFAD012AF}" type="presParOf" srcId="{CE9B8463-C6BE-4300-A99D-7885B2E3C1EB}" destId="{E1683CC2-A831-41D0-978F-9D745EC190DF}" srcOrd="1" destOrd="0" presId="urn:microsoft.com/office/officeart/2008/layout/HalfCircleOrganizationChart"/>
    <dgm:cxn modelId="{6123A57A-A48C-408F-BC10-B5F71BE42328}" type="presParOf" srcId="{E1683CC2-A831-41D0-978F-9D745EC190DF}" destId="{A0B3019A-E589-4490-8F07-279316952E5A}" srcOrd="0" destOrd="0" presId="urn:microsoft.com/office/officeart/2008/layout/HalfCircleOrganizationChart"/>
    <dgm:cxn modelId="{B07EA328-86A9-42AE-8F13-9DF6B9A1A522}" type="presParOf" srcId="{A0B3019A-E589-4490-8F07-279316952E5A}" destId="{93DD743A-4889-4FD3-B5AC-95BC90A43933}" srcOrd="0" destOrd="0" presId="urn:microsoft.com/office/officeart/2008/layout/HalfCircleOrganizationChart"/>
    <dgm:cxn modelId="{CB77BC60-A223-4927-AA12-364EB99A4012}" type="presParOf" srcId="{A0B3019A-E589-4490-8F07-279316952E5A}" destId="{1B5266B9-8E63-435D-BAD1-F265CF9298AB}" srcOrd="1" destOrd="0" presId="urn:microsoft.com/office/officeart/2008/layout/HalfCircleOrganizationChart"/>
    <dgm:cxn modelId="{930907B7-6BEB-4E6A-A8D9-44D700BC45B2}" type="presParOf" srcId="{A0B3019A-E589-4490-8F07-279316952E5A}" destId="{22A4A213-1015-4A24-8423-60C363A626E8}" srcOrd="2" destOrd="0" presId="urn:microsoft.com/office/officeart/2008/layout/HalfCircleOrganizationChart"/>
    <dgm:cxn modelId="{706847B3-64D5-42F6-8A19-9BF7A2C2303F}" type="presParOf" srcId="{A0B3019A-E589-4490-8F07-279316952E5A}" destId="{1DDB4C50-119C-4552-AFF7-B110F59183AD}" srcOrd="3" destOrd="0" presId="urn:microsoft.com/office/officeart/2008/layout/HalfCircleOrganizationChart"/>
    <dgm:cxn modelId="{497A51A2-8800-4A64-8575-215DF832A6E7}" type="presParOf" srcId="{E1683CC2-A831-41D0-978F-9D745EC190DF}" destId="{E68759B4-87A8-489B-A9BF-DE5759C7AB61}" srcOrd="1" destOrd="0" presId="urn:microsoft.com/office/officeart/2008/layout/HalfCircleOrganizationChart"/>
    <dgm:cxn modelId="{61AB2767-368B-4842-A573-B0B440DBCA9A}" type="presParOf" srcId="{E1683CC2-A831-41D0-978F-9D745EC190DF}" destId="{5CE96006-30D0-433A-B916-72C60CD750CC}" srcOrd="2" destOrd="0" presId="urn:microsoft.com/office/officeart/2008/layout/HalfCircleOrganizationChart"/>
    <dgm:cxn modelId="{1BBB0B4F-5621-4246-BAAF-A16E468FD2B4}" type="presParOf" srcId="{CE9B8463-C6BE-4300-A99D-7885B2E3C1EB}" destId="{B974024D-BFCD-4F28-A877-D5268FEB73D2}" srcOrd="2" destOrd="0" presId="urn:microsoft.com/office/officeart/2008/layout/HalfCircleOrganizationChart"/>
    <dgm:cxn modelId="{FA0DF6AF-E406-4D85-B530-3BB07078856E}" type="presParOf" srcId="{CE9B8463-C6BE-4300-A99D-7885B2E3C1EB}" destId="{57F29C33-830F-457F-B227-0A84065B2C1D}" srcOrd="3" destOrd="0" presId="urn:microsoft.com/office/officeart/2008/layout/HalfCircleOrganizationChart"/>
    <dgm:cxn modelId="{8940A63F-5E4D-4C09-BFF1-B9BE50119FBF}" type="presParOf" srcId="{57F29C33-830F-457F-B227-0A84065B2C1D}" destId="{37011B8C-EC7D-47F5-ABBC-CEF7C69DC029}" srcOrd="0" destOrd="0" presId="urn:microsoft.com/office/officeart/2008/layout/HalfCircleOrganizationChart"/>
    <dgm:cxn modelId="{DE98B914-B7BB-46EB-9877-AF6BA0982DAA}" type="presParOf" srcId="{37011B8C-EC7D-47F5-ABBC-CEF7C69DC029}" destId="{A44240C9-07E3-4303-A80D-9A2EE1B68205}" srcOrd="0" destOrd="0" presId="urn:microsoft.com/office/officeart/2008/layout/HalfCircleOrganizationChart"/>
    <dgm:cxn modelId="{1FC142E6-CCCE-4CA3-BF94-189F070F2C65}" type="presParOf" srcId="{37011B8C-EC7D-47F5-ABBC-CEF7C69DC029}" destId="{906FBE82-692C-4D0E-9095-B0AF4D48D906}" srcOrd="1" destOrd="0" presId="urn:microsoft.com/office/officeart/2008/layout/HalfCircleOrganizationChart"/>
    <dgm:cxn modelId="{4F8E096E-5407-45CD-80B0-FDCB224593F7}" type="presParOf" srcId="{37011B8C-EC7D-47F5-ABBC-CEF7C69DC029}" destId="{2092BF73-FE6D-4C06-8B08-63168AA9DBB9}" srcOrd="2" destOrd="0" presId="urn:microsoft.com/office/officeart/2008/layout/HalfCircleOrganizationChart"/>
    <dgm:cxn modelId="{EC0EF431-F0CD-45E8-9633-B9812606EA16}" type="presParOf" srcId="{37011B8C-EC7D-47F5-ABBC-CEF7C69DC029}" destId="{99AFC14C-8076-4B46-A5B1-4DDAAC4E9271}" srcOrd="3" destOrd="0" presId="urn:microsoft.com/office/officeart/2008/layout/HalfCircleOrganizationChart"/>
    <dgm:cxn modelId="{0470AEF6-0B5F-4C6F-8877-7D8B90624E5E}" type="presParOf" srcId="{57F29C33-830F-457F-B227-0A84065B2C1D}" destId="{505C6739-F58D-4A33-A72D-6803A2C47DFC}" srcOrd="1" destOrd="0" presId="urn:microsoft.com/office/officeart/2008/layout/HalfCircleOrganizationChart"/>
    <dgm:cxn modelId="{9ABF6361-4E41-42A1-8678-3DB47CF6BEC2}" type="presParOf" srcId="{57F29C33-830F-457F-B227-0A84065B2C1D}" destId="{7AC5A987-F7FB-4F49-82F2-89B51A94AE41}" srcOrd="2" destOrd="0" presId="urn:microsoft.com/office/officeart/2008/layout/HalfCircleOrganizationChart"/>
    <dgm:cxn modelId="{98F73084-7C41-4B98-9C80-FEF44A3FC04B}" type="presParOf" srcId="{CE9B8463-C6BE-4300-A99D-7885B2E3C1EB}" destId="{DB86FB50-9D8D-4E22-9400-DB8676B4B106}" srcOrd="4" destOrd="0" presId="urn:microsoft.com/office/officeart/2008/layout/HalfCircleOrganizationChart"/>
    <dgm:cxn modelId="{C9810D1B-93E0-402D-89E1-C43CD9FCFE1A}" type="presParOf" srcId="{CE9B8463-C6BE-4300-A99D-7885B2E3C1EB}" destId="{CF0CD278-3BEE-48E4-937F-86A7FA28546B}" srcOrd="5" destOrd="0" presId="urn:microsoft.com/office/officeart/2008/layout/HalfCircleOrganizationChart"/>
    <dgm:cxn modelId="{F220F1E5-1142-4E6F-A57F-0965C30207EE}" type="presParOf" srcId="{CF0CD278-3BEE-48E4-937F-86A7FA28546B}" destId="{93787896-B27A-4E09-BD45-ACB88C955AB7}" srcOrd="0" destOrd="0" presId="urn:microsoft.com/office/officeart/2008/layout/HalfCircleOrganizationChart"/>
    <dgm:cxn modelId="{971A27EB-896C-409B-A2BD-6345288F55B1}" type="presParOf" srcId="{93787896-B27A-4E09-BD45-ACB88C955AB7}" destId="{315C15D1-EAC8-4ABB-9860-62ABDF93505E}" srcOrd="0" destOrd="0" presId="urn:microsoft.com/office/officeart/2008/layout/HalfCircleOrganizationChart"/>
    <dgm:cxn modelId="{BB82D1E5-9248-48B7-8E27-152339E7D8E7}" type="presParOf" srcId="{93787896-B27A-4E09-BD45-ACB88C955AB7}" destId="{61307A4F-7933-4531-8C61-EB8DEBA94438}" srcOrd="1" destOrd="0" presId="urn:microsoft.com/office/officeart/2008/layout/HalfCircleOrganizationChart"/>
    <dgm:cxn modelId="{C0B80DED-8213-43DE-BC2B-CB112771672F}" type="presParOf" srcId="{93787896-B27A-4E09-BD45-ACB88C955AB7}" destId="{55751D1D-1323-45EA-B4CB-510E37DA4A99}" srcOrd="2" destOrd="0" presId="urn:microsoft.com/office/officeart/2008/layout/HalfCircleOrganizationChart"/>
    <dgm:cxn modelId="{3C2F2E6A-F2AD-437D-B699-C80FE96976D6}" type="presParOf" srcId="{93787896-B27A-4E09-BD45-ACB88C955AB7}" destId="{3424A9A8-796F-4E69-A640-07B2527C9065}" srcOrd="3" destOrd="0" presId="urn:microsoft.com/office/officeart/2008/layout/HalfCircleOrganizationChart"/>
    <dgm:cxn modelId="{399BBD57-D7BB-4469-AF67-5493EDC984C5}" type="presParOf" srcId="{CF0CD278-3BEE-48E4-937F-86A7FA28546B}" destId="{5131896B-E2DD-49EA-B964-857BB0A8C336}" srcOrd="1" destOrd="0" presId="urn:microsoft.com/office/officeart/2008/layout/HalfCircleOrganizationChart"/>
    <dgm:cxn modelId="{B1058FE2-B4C0-4E5F-8186-D711A664ED1D}" type="presParOf" srcId="{CF0CD278-3BEE-48E4-937F-86A7FA28546B}" destId="{97AC40BA-6C91-42A2-BAEA-6468CFBC7EA7}" srcOrd="2" destOrd="0" presId="urn:microsoft.com/office/officeart/2008/layout/HalfCircleOrganizationChart"/>
    <dgm:cxn modelId="{D295CF19-EE27-481C-A664-A6C1F8C80A72}" type="presParOf" srcId="{5DC5F543-1622-4501-88D7-0D8CCC48E3D4}" destId="{6114EBF5-C053-433D-A479-F381AA5D53C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6FB50-9D8D-4E22-9400-DB8676B4B106}">
      <dsp:nvSpPr>
        <dsp:cNvPr id="0" name=""/>
        <dsp:cNvSpPr/>
      </dsp:nvSpPr>
      <dsp:spPr>
        <a:xfrm>
          <a:off x="2979420" y="1430317"/>
          <a:ext cx="2107961" cy="365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922"/>
              </a:lnTo>
              <a:lnTo>
                <a:pt x="2107961" y="182922"/>
              </a:lnTo>
              <a:lnTo>
                <a:pt x="2107961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74024D-BFCD-4F28-A877-D5268FEB73D2}">
      <dsp:nvSpPr>
        <dsp:cNvPr id="0" name=""/>
        <dsp:cNvSpPr/>
      </dsp:nvSpPr>
      <dsp:spPr>
        <a:xfrm>
          <a:off x="2933700" y="1430317"/>
          <a:ext cx="91440" cy="3658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B4AB9C-559E-425F-BBC7-036F3F6E7FD1}">
      <dsp:nvSpPr>
        <dsp:cNvPr id="0" name=""/>
        <dsp:cNvSpPr/>
      </dsp:nvSpPr>
      <dsp:spPr>
        <a:xfrm>
          <a:off x="871458" y="1430317"/>
          <a:ext cx="2107961" cy="365844"/>
        </a:xfrm>
        <a:custGeom>
          <a:avLst/>
          <a:gdLst/>
          <a:ahLst/>
          <a:cxnLst/>
          <a:rect l="0" t="0" r="0" b="0"/>
          <a:pathLst>
            <a:path>
              <a:moveTo>
                <a:pt x="2107961" y="0"/>
              </a:moveTo>
              <a:lnTo>
                <a:pt x="2107961" y="182922"/>
              </a:lnTo>
              <a:lnTo>
                <a:pt x="0" y="182922"/>
              </a:lnTo>
              <a:lnTo>
                <a:pt x="0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047C9D-EFE0-400F-8B70-027457647BA5}">
      <dsp:nvSpPr>
        <dsp:cNvPr id="0" name=""/>
        <dsp:cNvSpPr/>
      </dsp:nvSpPr>
      <dsp:spPr>
        <a:xfrm>
          <a:off x="2543890" y="559258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7777C-1673-4550-B760-00254D140A31}">
      <dsp:nvSpPr>
        <dsp:cNvPr id="0" name=""/>
        <dsp:cNvSpPr/>
      </dsp:nvSpPr>
      <dsp:spPr>
        <a:xfrm>
          <a:off x="2543890" y="559258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E0B5A-66A0-4E84-950F-EF86521E9E8E}">
      <dsp:nvSpPr>
        <dsp:cNvPr id="0" name=""/>
        <dsp:cNvSpPr/>
      </dsp:nvSpPr>
      <dsp:spPr>
        <a:xfrm>
          <a:off x="2108361" y="716049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Overheid</a:t>
          </a:r>
        </a:p>
      </dsp:txBody>
      <dsp:txXfrm>
        <a:off x="2108361" y="716049"/>
        <a:ext cx="1742116" cy="557477"/>
      </dsp:txXfrm>
    </dsp:sp>
    <dsp:sp modelId="{1B5266B9-8E63-435D-BAD1-F265CF9298AB}">
      <dsp:nvSpPr>
        <dsp:cNvPr id="0" name=""/>
        <dsp:cNvSpPr/>
      </dsp:nvSpPr>
      <dsp:spPr>
        <a:xfrm>
          <a:off x="435929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4A213-1015-4A24-8423-60C363A626E8}">
      <dsp:nvSpPr>
        <dsp:cNvPr id="0" name=""/>
        <dsp:cNvSpPr/>
      </dsp:nvSpPr>
      <dsp:spPr>
        <a:xfrm>
          <a:off x="435929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D743A-4889-4FD3-B5AC-95BC90A43933}">
      <dsp:nvSpPr>
        <dsp:cNvPr id="0" name=""/>
        <dsp:cNvSpPr/>
      </dsp:nvSpPr>
      <dsp:spPr>
        <a:xfrm>
          <a:off x="400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 Parlement</a:t>
          </a:r>
        </a:p>
      </dsp:txBody>
      <dsp:txXfrm>
        <a:off x="400" y="1952952"/>
        <a:ext cx="1742116" cy="557477"/>
      </dsp:txXfrm>
    </dsp:sp>
    <dsp:sp modelId="{906FBE82-692C-4D0E-9095-B0AF4D48D906}">
      <dsp:nvSpPr>
        <dsp:cNvPr id="0" name=""/>
        <dsp:cNvSpPr/>
      </dsp:nvSpPr>
      <dsp:spPr>
        <a:xfrm>
          <a:off x="2543890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2BF73-FE6D-4C06-8B08-63168AA9DBB9}">
      <dsp:nvSpPr>
        <dsp:cNvPr id="0" name=""/>
        <dsp:cNvSpPr/>
      </dsp:nvSpPr>
      <dsp:spPr>
        <a:xfrm>
          <a:off x="2543890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4240C9-07E3-4303-A80D-9A2EE1B68205}">
      <dsp:nvSpPr>
        <dsp:cNvPr id="0" name=""/>
        <dsp:cNvSpPr/>
      </dsp:nvSpPr>
      <dsp:spPr>
        <a:xfrm>
          <a:off x="2108361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Regering</a:t>
          </a:r>
          <a:endParaRPr lang="nl-BE" sz="20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108361" y="1952952"/>
        <a:ext cx="1742116" cy="557477"/>
      </dsp:txXfrm>
    </dsp:sp>
    <dsp:sp modelId="{61307A4F-7933-4531-8C61-EB8DEBA94438}">
      <dsp:nvSpPr>
        <dsp:cNvPr id="0" name=""/>
        <dsp:cNvSpPr/>
      </dsp:nvSpPr>
      <dsp:spPr>
        <a:xfrm>
          <a:off x="4651852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751D1D-1323-45EA-B4CB-510E37DA4A99}">
      <dsp:nvSpPr>
        <dsp:cNvPr id="0" name=""/>
        <dsp:cNvSpPr/>
      </dsp:nvSpPr>
      <dsp:spPr>
        <a:xfrm>
          <a:off x="4651852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C15D1-EAC8-4ABB-9860-62ABDF93505E}">
      <dsp:nvSpPr>
        <dsp:cNvPr id="0" name=""/>
        <dsp:cNvSpPr/>
      </dsp:nvSpPr>
      <dsp:spPr>
        <a:xfrm>
          <a:off x="4216323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Administratie</a:t>
          </a:r>
        </a:p>
      </dsp:txBody>
      <dsp:txXfrm>
        <a:off x="4216323" y="1952952"/>
        <a:ext cx="1742116" cy="557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329EB-BDCF-45A8-B85B-50DD9E753E8C}" type="datetimeFigureOut">
              <a:rPr lang="nl-BE" smtClean="0"/>
              <a:t>25/04/2023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07BE8-4543-42E3-A31B-B5189CC716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1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Jef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7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Joeri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7659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Volkert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9952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Volkert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5860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Volkert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8982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Robby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7450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Ben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0273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Arman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8032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Joeri de Belder </a:t>
            </a:r>
            <a:r>
              <a:rPr lang="nl-BE" dirty="0" err="1"/>
              <a:t>zenne</a:t>
            </a:r>
            <a:r>
              <a:rPr lang="nl-BE" dirty="0"/>
              <a:t> slide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0305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Bas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0726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jef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9962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Jef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3304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Lowie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5363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792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Joeri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478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Ben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7759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Jef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3336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Lowie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9649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Arman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0464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Robby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5710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Ben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020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489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7279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91300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441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7503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4390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8112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0490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62302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175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799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383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9844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07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313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253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0603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CFB7C-E555-070F-F5C5-FCF9708B6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37600" y="2733709"/>
            <a:ext cx="3369806" cy="1373070"/>
          </a:xfrm>
        </p:spPr>
        <p:txBody>
          <a:bodyPr/>
          <a:lstStyle/>
          <a:p>
            <a:r>
              <a:rPr lang="en-US" dirty="0">
                <a:latin typeface="+mn-lt"/>
              </a:rPr>
              <a:t> </a:t>
            </a:r>
            <a:r>
              <a:rPr lang="nl-NL" dirty="0">
                <a:latin typeface="+mn-lt"/>
              </a:rPr>
              <a:t>Groep</a:t>
            </a:r>
            <a:r>
              <a:rPr lang="en-US" dirty="0">
                <a:latin typeface="+mn-lt"/>
              </a:rPr>
              <a:t> 21</a:t>
            </a:r>
            <a:endParaRPr lang="nl-NL" dirty="0">
              <a:latin typeface="+mn-lt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98D4291-4CC4-3205-121C-72F915CEA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3400" y="4503620"/>
            <a:ext cx="9829800" cy="1117687"/>
          </a:xfrm>
        </p:spPr>
        <p:txBody>
          <a:bodyPr/>
          <a:lstStyle/>
          <a:p>
            <a:r>
              <a:rPr lang="nl-NL" dirty="0"/>
              <a:t>Een groep project tussen studenten van de University </a:t>
            </a:r>
            <a:r>
              <a:rPr lang="nl-NL" dirty="0" err="1"/>
              <a:t>and</a:t>
            </a:r>
            <a:r>
              <a:rPr lang="nl-NL" dirty="0"/>
              <a:t> Colleges Leuven-Limburg en de Hanze Hogeschool Groningen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A2BD9BC-DA50-6412-DC37-B6EE49C41583}"/>
              </a:ext>
            </a:extLst>
          </p:cNvPr>
          <p:cNvSpPr txBox="1"/>
          <p:nvPr/>
        </p:nvSpPr>
        <p:spPr>
          <a:xfrm>
            <a:off x="1631950" y="3183449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IT-Industry Discovery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3758931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6567A0-5A93-163B-D956-AC3DE7DD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8475"/>
            <a:ext cx="5487016" cy="1080938"/>
          </a:xfrm>
        </p:spPr>
        <p:txBody>
          <a:bodyPr>
            <a:normAutofit/>
          </a:bodyPr>
          <a:lstStyle/>
          <a:p>
            <a:r>
              <a:rPr lang="nl-BE" dirty="0"/>
              <a:t>Vlaamse Overheid (Dep. Financiën | Afd. BBFO)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DD6FEE-875A-DD26-B204-B5120833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Departement Financiën en Begroting (FB)</a:t>
            </a:r>
          </a:p>
          <a:p>
            <a:pPr lvl="1"/>
            <a:r>
              <a:rPr lang="nl-BE" dirty="0"/>
              <a:t>Afdeling Beleidsondersteuning, Begroting en Financiële Operaties</a:t>
            </a:r>
          </a:p>
          <a:p>
            <a:r>
              <a:rPr lang="nl-BE" dirty="0"/>
              <a:t>Quasi rapportering?</a:t>
            </a:r>
          </a:p>
          <a:p>
            <a:pPr lvl="1"/>
            <a:r>
              <a:rPr lang="nl-BE" dirty="0"/>
              <a:t>Data uit word exporteren</a:t>
            </a:r>
          </a:p>
          <a:p>
            <a:pPr lvl="2"/>
            <a:r>
              <a:rPr lang="nl-BE" dirty="0"/>
              <a:t>Specifieke lay-out</a:t>
            </a:r>
          </a:p>
          <a:p>
            <a:pPr lvl="1"/>
            <a:r>
              <a:rPr lang="nl-BE" dirty="0"/>
              <a:t>Tekstuele duiding schrijven</a:t>
            </a:r>
          </a:p>
          <a:p>
            <a:pPr lvl="2"/>
            <a:r>
              <a:rPr lang="nl-BE" dirty="0"/>
              <a:t>Cijfers nog niet definitief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0A9276B-00D3-C1F9-58C9-C081B3A5D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10A5006E-30B1-D19A-B30A-594D8E2F4A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437783"/>
              </p:ext>
            </p:extLst>
          </p:nvPr>
        </p:nvGraphicFramePr>
        <p:xfrm>
          <a:off x="5759772" y="3096393"/>
          <a:ext cx="5958840" cy="3226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07C2B0CE-6D9A-ACBD-15CF-547CD6BDAD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3" y="647699"/>
            <a:ext cx="2823649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94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222F16-9539-9512-246A-1E1DD11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Unlocked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ACB713-05B4-9CEF-0EF7-88A35926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68727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Actief in</a:t>
            </a:r>
          </a:p>
          <a:p>
            <a:pPr lvl="1"/>
            <a:r>
              <a:rPr lang="nl-BE" dirty="0"/>
              <a:t>E-</a:t>
            </a:r>
            <a:r>
              <a:rPr lang="nl-BE" dirty="0" err="1"/>
              <a:t>sports</a:t>
            </a:r>
            <a:endParaRPr lang="nl-BE" dirty="0"/>
          </a:p>
          <a:p>
            <a:pPr lvl="1"/>
            <a:r>
              <a:rPr lang="nl-BE" dirty="0"/>
              <a:t>Game conferences</a:t>
            </a:r>
          </a:p>
          <a:p>
            <a:pPr lvl="1"/>
            <a:r>
              <a:rPr lang="nl-BE" dirty="0"/>
              <a:t>Game en sponsor boots</a:t>
            </a:r>
          </a:p>
          <a:p>
            <a:pPr lvl="1"/>
            <a:r>
              <a:rPr lang="nl-BE" dirty="0"/>
              <a:t>Streaming</a:t>
            </a:r>
          </a:p>
          <a:p>
            <a:r>
              <a:rPr lang="nl-BE" dirty="0"/>
              <a:t>140+ personen</a:t>
            </a:r>
          </a:p>
          <a:p>
            <a:r>
              <a:rPr lang="nl-BE" dirty="0"/>
              <a:t>Sponsors</a:t>
            </a:r>
          </a:p>
          <a:p>
            <a:pPr lvl="1"/>
            <a:r>
              <a:rPr lang="nl-BE" dirty="0"/>
              <a:t>HP Omen</a:t>
            </a:r>
          </a:p>
          <a:p>
            <a:pPr lvl="1"/>
            <a:r>
              <a:rPr lang="nl-BE" dirty="0"/>
              <a:t>Logitech G</a:t>
            </a:r>
          </a:p>
          <a:p>
            <a:pPr lvl="1"/>
            <a:r>
              <a:rPr lang="nl-BE" dirty="0"/>
              <a:t>Red-Bull</a:t>
            </a:r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Eigen randapparatuur winkel</a:t>
            </a:r>
          </a:p>
          <a:p>
            <a:pPr lvl="1"/>
            <a:r>
              <a:rPr lang="nl-BE" dirty="0"/>
              <a:t>gamegear.be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A1C31D0-9BDE-A92C-F7BC-CD7D02164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7" name="Afbeelding 6" descr="Afbeelding met persoon, massa&#10;&#10;Automatisch gegenereerde beschrijving">
            <a:extLst>
              <a:ext uri="{FF2B5EF4-FFF2-40B4-BE49-F238E27FC236}">
                <a16:creationId xmlns:a16="http://schemas.microsoft.com/office/drawing/2014/main" id="{3E05DC64-A875-18D9-B95E-1BD566940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513" y="2794035"/>
            <a:ext cx="3524882" cy="3524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DB9FA03-059E-3732-B52C-7077127D7B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85" y="2123076"/>
            <a:ext cx="2398159" cy="2398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fbeelding 8" descr="Afbeelding met tekst, tafel, overdekt, meerdere&#10;&#10;Automatisch gegenereerde beschrijving">
            <a:extLst>
              <a:ext uri="{FF2B5EF4-FFF2-40B4-BE49-F238E27FC236}">
                <a16:creationId xmlns:a16="http://schemas.microsoft.com/office/drawing/2014/main" id="{82F98D66-C802-29F4-449F-44BB99F193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20" y="3715016"/>
            <a:ext cx="2817697" cy="2817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25029A1-0F85-D5E7-B850-7BD2BCF1F3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36" y="658561"/>
            <a:ext cx="5650055" cy="1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0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4518F-88C2-82C7-82D7-DB47E00E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IT professionals zijn er geïnterviewd?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3D968F-0259-4342-4910-B013BCD6D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2617" y="2489273"/>
            <a:ext cx="5897447" cy="3599316"/>
          </a:xfrm>
        </p:spPr>
        <p:txBody>
          <a:bodyPr/>
          <a:lstStyle/>
          <a:p>
            <a:r>
              <a:rPr lang="nl-BE" dirty="0"/>
              <a:t>Titels</a:t>
            </a:r>
          </a:p>
          <a:p>
            <a:pPr lvl="1"/>
            <a:r>
              <a:rPr lang="nl-BE" dirty="0"/>
              <a:t>FPM/UI5 Developer</a:t>
            </a:r>
          </a:p>
          <a:p>
            <a:pPr lvl="1"/>
            <a:r>
              <a:rPr lang="nl-BE" dirty="0"/>
              <a:t>Java Developer</a:t>
            </a:r>
          </a:p>
          <a:p>
            <a:pPr lvl="1"/>
            <a:r>
              <a:rPr lang="nl-BE" dirty="0"/>
              <a:t>.NET Developer</a:t>
            </a:r>
          </a:p>
          <a:p>
            <a:pPr lvl="1"/>
            <a:r>
              <a:rPr lang="nl-BE" dirty="0"/>
              <a:t>Solution IT Architect</a:t>
            </a:r>
          </a:p>
          <a:p>
            <a:pPr lvl="1"/>
            <a:r>
              <a:rPr lang="nl-BE" dirty="0"/>
              <a:t>Business Development Manager in AI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F1AFEAB-7CF3-CABD-21B5-A8A3978B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5DFC6549-2A15-BE05-CBD6-D8578CCAA781}"/>
              </a:ext>
            </a:extLst>
          </p:cNvPr>
          <p:cNvSpPr txBox="1">
            <a:spLocks/>
          </p:cNvSpPr>
          <p:nvPr/>
        </p:nvSpPr>
        <p:spPr>
          <a:xfrm>
            <a:off x="832721" y="2489273"/>
            <a:ext cx="466002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/>
              <a:t>Bedrijven</a:t>
            </a:r>
          </a:p>
          <a:p>
            <a:pPr lvl="1"/>
            <a:r>
              <a:rPr lang="nl-BE"/>
              <a:t>Cegeka</a:t>
            </a:r>
          </a:p>
          <a:p>
            <a:pPr lvl="1"/>
            <a:r>
              <a:rPr lang="nl-BE"/>
              <a:t>ICTS KU Leuven</a:t>
            </a:r>
          </a:p>
          <a:p>
            <a:pPr lvl="1"/>
            <a:r>
              <a:rPr lang="nl-BE"/>
              <a:t>KBC</a:t>
            </a:r>
          </a:p>
          <a:p>
            <a:pPr lvl="1"/>
            <a:r>
              <a:rPr lang="nl-BE"/>
              <a:t>Colruyt Group</a:t>
            </a:r>
          </a:p>
          <a:p>
            <a:pPr lvl="1"/>
            <a:r>
              <a:rPr lang="nl-BE"/>
              <a:t>Vlaamse Overheid</a:t>
            </a:r>
          </a:p>
          <a:p>
            <a:pPr lvl="1"/>
            <a:r>
              <a:rPr lang="nl-BE"/>
              <a:t>Team4Talent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1862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24892-CC72-510D-F061-0FB57FF2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FPM / UI5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4B0C32-65E1-0688-F4D8-5993866BE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Margot (ICTS KU Leuven)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Opleiding handelswetenschappen</a:t>
            </a:r>
          </a:p>
          <a:p>
            <a:pPr lvl="1"/>
            <a:r>
              <a:rPr lang="nl-BE" dirty="0"/>
              <a:t>1 jaar opleiding SAP </a:t>
            </a:r>
            <a:r>
              <a:rPr lang="nl-BE" dirty="0" err="1"/>
              <a:t>framework</a:t>
            </a:r>
            <a:endParaRPr lang="nl-BE" dirty="0"/>
          </a:p>
          <a:p>
            <a:r>
              <a:rPr lang="nl-BE" dirty="0"/>
              <a:t>Werkt met SAP producten</a:t>
            </a:r>
          </a:p>
          <a:p>
            <a:pPr lvl="1"/>
            <a:r>
              <a:rPr lang="nl-BE" dirty="0" err="1"/>
              <a:t>When</a:t>
            </a:r>
            <a:r>
              <a:rPr lang="nl-BE" dirty="0"/>
              <a:t> in </a:t>
            </a:r>
            <a:r>
              <a:rPr lang="nl-BE" dirty="0" err="1"/>
              <a:t>doubt</a:t>
            </a:r>
            <a:r>
              <a:rPr lang="nl-BE" dirty="0"/>
              <a:t>, google is </a:t>
            </a:r>
            <a:r>
              <a:rPr lang="nl-BE" dirty="0" err="1"/>
              <a:t>your</a:t>
            </a:r>
            <a:r>
              <a:rPr lang="nl-BE" dirty="0"/>
              <a:t> best </a:t>
            </a:r>
            <a:r>
              <a:rPr lang="nl-BE" dirty="0" err="1"/>
              <a:t>friend</a:t>
            </a:r>
            <a:endParaRPr lang="nl-BE" dirty="0"/>
          </a:p>
          <a:p>
            <a:pPr lvl="1"/>
            <a:r>
              <a:rPr lang="nl-BE" dirty="0"/>
              <a:t>Gaat naar beurzen SAP voor nieuwste software</a:t>
            </a:r>
          </a:p>
          <a:p>
            <a:r>
              <a:rPr lang="nl-BE" dirty="0"/>
              <a:t>Projecten alleen voor </a:t>
            </a:r>
            <a:r>
              <a:rPr lang="nl-BE" dirty="0" err="1"/>
              <a:t>KULeuven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18616AC-9B96-6FE9-A4E8-9AEC6C578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03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19AA-76E5-C8AC-0133-28F5014E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Java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C3E672-1824-C44E-841E-9DAAF52A7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52685"/>
          </a:xfrm>
        </p:spPr>
        <p:txBody>
          <a:bodyPr>
            <a:normAutofit lnSpcReduction="10000"/>
          </a:bodyPr>
          <a:lstStyle/>
          <a:p>
            <a:r>
              <a:rPr lang="nl-BE" dirty="0"/>
              <a:t>Bart van </a:t>
            </a:r>
            <a:r>
              <a:rPr lang="nl-BE" dirty="0" err="1"/>
              <a:t>Meervenne</a:t>
            </a:r>
            <a:r>
              <a:rPr lang="nl-BE" dirty="0"/>
              <a:t> (</a:t>
            </a:r>
            <a:r>
              <a:rPr lang="nl-BE" dirty="0" err="1"/>
              <a:t>Cegeka</a:t>
            </a:r>
            <a:r>
              <a:rPr lang="nl-BE" dirty="0"/>
              <a:t>)</a:t>
            </a:r>
          </a:p>
          <a:p>
            <a:r>
              <a:rPr lang="nl-BE" dirty="0" err="1"/>
              <a:t>Work</a:t>
            </a:r>
            <a:r>
              <a:rPr lang="nl-BE" dirty="0"/>
              <a:t> life </a:t>
            </a:r>
            <a:r>
              <a:rPr lang="nl-BE" dirty="0" err="1"/>
              <a:t>balance</a:t>
            </a:r>
            <a:endParaRPr lang="nl-BE" dirty="0"/>
          </a:p>
          <a:p>
            <a:pPr lvl="1"/>
            <a:r>
              <a:rPr lang="nl-BE" dirty="0"/>
              <a:t>2 dagen kantoor</a:t>
            </a:r>
          </a:p>
          <a:p>
            <a:pPr lvl="1"/>
            <a:r>
              <a:rPr lang="nl-BE" dirty="0"/>
              <a:t>3 dagen thuis</a:t>
            </a:r>
          </a:p>
          <a:p>
            <a:r>
              <a:rPr lang="nl-BE" dirty="0"/>
              <a:t>Project </a:t>
            </a:r>
            <a:r>
              <a:rPr lang="nl-BE" dirty="0" err="1"/>
              <a:t>Ventouris</a:t>
            </a:r>
            <a:r>
              <a:rPr lang="nl-BE" dirty="0"/>
              <a:t> (Applicatie)</a:t>
            </a:r>
          </a:p>
          <a:p>
            <a:pPr lvl="1"/>
            <a:r>
              <a:rPr lang="nl-BE" dirty="0"/>
              <a:t>Beheer zelfstandigen</a:t>
            </a:r>
          </a:p>
          <a:p>
            <a:pPr lvl="1"/>
            <a:r>
              <a:rPr lang="nl-BE" dirty="0"/>
              <a:t>Programmeren en onderhoud (</a:t>
            </a:r>
            <a:r>
              <a:rPr lang="nl-BE" dirty="0" err="1"/>
              <a:t>JavaSE</a:t>
            </a:r>
            <a:r>
              <a:rPr lang="nl-BE" dirty="0"/>
              <a:t>/Spring/ISF/</a:t>
            </a:r>
            <a:r>
              <a:rPr lang="nl-BE" dirty="0" err="1"/>
              <a:t>Angular</a:t>
            </a:r>
            <a:r>
              <a:rPr lang="nl-BE" dirty="0"/>
              <a:t>/…)</a:t>
            </a:r>
          </a:p>
          <a:p>
            <a:r>
              <a:rPr lang="nl-BE" dirty="0"/>
              <a:t>Dagelijks</a:t>
            </a:r>
          </a:p>
          <a:p>
            <a:pPr lvl="1"/>
            <a:r>
              <a:rPr lang="nl-BE" dirty="0"/>
              <a:t>SCRUM (@9u00)</a:t>
            </a:r>
          </a:p>
          <a:p>
            <a:pPr lvl="1"/>
            <a:r>
              <a:rPr lang="nl-BE" dirty="0"/>
              <a:t>Development / </a:t>
            </a:r>
            <a:r>
              <a:rPr lang="nl-BE" dirty="0" err="1"/>
              <a:t>Bugfixes</a:t>
            </a:r>
            <a:endParaRPr lang="nl-BE" dirty="0"/>
          </a:p>
          <a:p>
            <a:pPr lvl="1"/>
            <a:r>
              <a:rPr lang="nl-BE" dirty="0"/>
              <a:t>Korte SCRUM (@13u00)</a:t>
            </a:r>
          </a:p>
          <a:p>
            <a:pPr lvl="1"/>
            <a:r>
              <a:rPr lang="nl-BE" dirty="0"/>
              <a:t>Meer Development / </a:t>
            </a:r>
            <a:r>
              <a:rPr lang="nl-BE" dirty="0" err="1"/>
              <a:t>Bugfixes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48F16DF-9061-E463-3B9B-8A56579D6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7817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2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73EDA-0F22-1C9A-82BB-5F589253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.NET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56FAB7-0E6A-DA83-0DDB-9ECCC9005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/>
          </a:bodyPr>
          <a:lstStyle/>
          <a:p>
            <a:r>
              <a:rPr lang="nl-BE" dirty="0"/>
              <a:t>Sandy van Dijck (Vlaamse Overheid (Dep. FB | Afd. BBFO))</a:t>
            </a:r>
          </a:p>
          <a:p>
            <a:r>
              <a:rPr lang="nl-BE" dirty="0"/>
              <a:t>Dagelijkse routine</a:t>
            </a:r>
          </a:p>
          <a:p>
            <a:pPr lvl="1"/>
            <a:r>
              <a:rPr lang="nl-BE" dirty="0"/>
              <a:t>Stand-up</a:t>
            </a:r>
          </a:p>
          <a:p>
            <a:pPr lvl="1"/>
            <a:r>
              <a:rPr lang="nl-BE" dirty="0"/>
              <a:t>SCRUM</a:t>
            </a:r>
          </a:p>
          <a:p>
            <a:pPr lvl="1"/>
            <a:r>
              <a:rPr lang="nl-BE" dirty="0"/>
              <a:t>Development aan project</a:t>
            </a:r>
          </a:p>
          <a:p>
            <a:pPr lvl="1"/>
            <a:r>
              <a:rPr lang="nl-BE" dirty="0"/>
              <a:t>Retro</a:t>
            </a:r>
          </a:p>
          <a:p>
            <a:r>
              <a:rPr lang="nl-BE" dirty="0"/>
              <a:t>Project routine</a:t>
            </a:r>
          </a:p>
          <a:p>
            <a:pPr lvl="1"/>
            <a:r>
              <a:rPr lang="nl-BE" dirty="0"/>
              <a:t>Requirements project vaststellen met klant</a:t>
            </a:r>
          </a:p>
          <a:p>
            <a:pPr lvl="1"/>
            <a:r>
              <a:rPr lang="nl-BE" dirty="0"/>
              <a:t>Na lange periode communicatie met klant</a:t>
            </a:r>
          </a:p>
          <a:p>
            <a:pPr lvl="1"/>
            <a:r>
              <a:rPr lang="nl-BE" dirty="0"/>
              <a:t>Onderhoud na vraag van klant</a:t>
            </a:r>
          </a:p>
          <a:p>
            <a:pPr marL="457200" lvl="1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556888E-0B36-13D8-68A2-70631EAF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1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CCC30-8A26-2896-080D-C4501FA2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Solution IT Architect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9A3EFF-A714-ADCC-D92B-493E2AFF4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Bart Verhaeghe (Colruyt </a:t>
            </a:r>
            <a:r>
              <a:rPr lang="nl-BE" dirty="0" err="1"/>
              <a:t>group</a:t>
            </a:r>
            <a:r>
              <a:rPr lang="nl-BE" dirty="0"/>
              <a:t>)</a:t>
            </a:r>
          </a:p>
          <a:p>
            <a:r>
              <a:rPr lang="nl-BE" dirty="0"/>
              <a:t>Wekelijkse routine</a:t>
            </a:r>
          </a:p>
          <a:p>
            <a:pPr lvl="1"/>
            <a:r>
              <a:rPr lang="nl-BE" dirty="0"/>
              <a:t>Thuiswerk = werken</a:t>
            </a:r>
          </a:p>
          <a:p>
            <a:pPr lvl="1"/>
            <a:r>
              <a:rPr lang="nl-BE" dirty="0"/>
              <a:t>Kantoor = met collega's werken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2j informatica master</a:t>
            </a:r>
          </a:p>
          <a:p>
            <a:pPr marL="228600" lvl="1">
              <a:spcBef>
                <a:spcPts val="1000"/>
              </a:spcBef>
            </a:pPr>
            <a:r>
              <a:rPr lang="nl-BE" sz="2400" dirty="0"/>
              <a:t>Pos. / Neg.</a:t>
            </a:r>
          </a:p>
          <a:p>
            <a:pPr lvl="1"/>
            <a:r>
              <a:rPr lang="nl-BE" dirty="0"/>
              <a:t>Positief: - De variatie	- Eigen ontwikkeling	- Vrij zijn</a:t>
            </a:r>
          </a:p>
          <a:p>
            <a:pPr lvl="1"/>
            <a:r>
              <a:rPr lang="nl-BE" dirty="0"/>
              <a:t>Negatief: - De vergaderingen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6CA45F5-1E6D-3AB6-04EF-E7F519050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3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B82AA-6DD4-E082-47ED-2AFB4978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Business Development Manager in AI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377580-B20D-CA12-0020-EEDBDD2A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70607"/>
          </a:xfrm>
        </p:spPr>
        <p:txBody>
          <a:bodyPr>
            <a:normAutofit/>
          </a:bodyPr>
          <a:lstStyle/>
          <a:p>
            <a:r>
              <a:rPr lang="nl-BE" dirty="0"/>
              <a:t>Maarten Cannaerts (KBC)</a:t>
            </a:r>
          </a:p>
          <a:p>
            <a:r>
              <a:rPr lang="nl-BE" dirty="0"/>
              <a:t>Dagelijkse routine</a:t>
            </a:r>
          </a:p>
          <a:p>
            <a:pPr lvl="1"/>
            <a:r>
              <a:rPr lang="nl-BE" dirty="0"/>
              <a:t>Stand-up (Begin)</a:t>
            </a:r>
          </a:p>
          <a:p>
            <a:pPr lvl="1"/>
            <a:r>
              <a:rPr lang="nl-BE" dirty="0"/>
              <a:t>Werken aan taken</a:t>
            </a:r>
          </a:p>
          <a:p>
            <a:r>
              <a:rPr lang="nl-BE" dirty="0"/>
              <a:t>Verantwoordelijkheid functie</a:t>
            </a:r>
          </a:p>
          <a:p>
            <a:pPr lvl="1"/>
            <a:r>
              <a:rPr lang="nl-BE" dirty="0"/>
              <a:t>Bezig met artificiële intelligentie in bredere vaardigheden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Fiscus</a:t>
            </a:r>
          </a:p>
          <a:p>
            <a:r>
              <a:rPr lang="nl-BE" dirty="0"/>
              <a:t>Doelen</a:t>
            </a:r>
          </a:p>
          <a:p>
            <a:pPr lvl="1"/>
            <a:r>
              <a:rPr lang="nl-BE" dirty="0"/>
              <a:t>AI een grotere rijkweide te geven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4A0117C-9A62-8CF7-7CF5-13F394B5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5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3E722-286F-D250-8754-7B5D6B7F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stagiairs zijn er geïnterviewd?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1D95C0-0D56-306E-C62F-0768926C4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 descr="Afbeelding met logo&#10;&#10;Automatisch gegenereerde beschrijving">
            <a:extLst>
              <a:ext uri="{FF2B5EF4-FFF2-40B4-BE49-F238E27FC236}">
                <a16:creationId xmlns:a16="http://schemas.microsoft.com/office/drawing/2014/main" id="{EE9CEBF2-DC65-0D3D-812C-41FCB7BF6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900" y="658478"/>
            <a:ext cx="1273641" cy="12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83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19F10-CE54-2F93-5103-2BD019EE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ging de samenwerking?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04FB97-E56C-EEA4-99EF-2CE625293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Goede Communicatie</a:t>
            </a:r>
          </a:p>
          <a:p>
            <a:r>
              <a:rPr lang="nl-BE" dirty="0"/>
              <a:t>Alles meegedeeld op </a:t>
            </a:r>
            <a:r>
              <a:rPr lang="nl-BE" dirty="0" err="1"/>
              <a:t>Discord</a:t>
            </a:r>
            <a:endParaRPr lang="nl-BE" dirty="0"/>
          </a:p>
          <a:p>
            <a:r>
              <a:rPr lang="nl-BE" dirty="0"/>
              <a:t>Iedereen droeg bij tot presentatie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17EEC19-1293-11C8-46A8-6670C9F3B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5" name="Afbeelding 4" descr="Afbeelding met logo&#10;&#10;Automatisch gegenereerde beschrijving">
            <a:extLst>
              <a:ext uri="{FF2B5EF4-FFF2-40B4-BE49-F238E27FC236}">
                <a16:creationId xmlns:a16="http://schemas.microsoft.com/office/drawing/2014/main" id="{3B1AEB7B-7F8A-E960-12CE-D8FCEC9A6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1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6E2254-877F-9072-4F51-7C4E571C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Inhoud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67500E-D462-A7BD-BBF1-491AA54EE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Welke vragen zijn er beantwoord? (Gezamenlijk)</a:t>
            </a:r>
          </a:p>
          <a:p>
            <a:r>
              <a:rPr lang="nl-NL" dirty="0"/>
              <a:t>Welke bedrijven zijn er bezocht? (UCLL)</a:t>
            </a:r>
          </a:p>
          <a:p>
            <a:r>
              <a:rPr lang="nl-NL" dirty="0"/>
              <a:t>Welke IT professionals zijn er geïnterviewd? (UCLL)</a:t>
            </a:r>
          </a:p>
          <a:p>
            <a:r>
              <a:rPr lang="nl-NL" dirty="0"/>
              <a:t>Welke stagiairs zijn er geïnterviewd? (Hanze)</a:t>
            </a:r>
          </a:p>
          <a:p>
            <a:r>
              <a:rPr lang="nl-NL" dirty="0"/>
              <a:t>Hoe ging de samenwerking? (Gezamenlijk)</a:t>
            </a:r>
          </a:p>
          <a:p>
            <a:r>
              <a:rPr lang="nl-NL" dirty="0"/>
              <a:t>Wat hebben we hieruit geleerd? (Gezamenlijk)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679C25B-930D-F7B3-EE16-CF9492A36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7" name="Afbeelding 6" descr="Afbeelding met logo&#10;&#10;Automatisch gegenereerde beschrijving">
            <a:extLst>
              <a:ext uri="{FF2B5EF4-FFF2-40B4-BE49-F238E27FC236}">
                <a16:creationId xmlns:a16="http://schemas.microsoft.com/office/drawing/2014/main" id="{3C68DF2B-C4CB-D711-9C60-C7516409E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93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BFE1B-CD15-1A06-C293-D4AD2748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hebben we hieruit geleerd?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5A81DF-9FE1-C717-6741-89510B170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Efficiënt samenwerken</a:t>
            </a:r>
          </a:p>
          <a:p>
            <a:r>
              <a:rPr lang="nl-BE" dirty="0"/>
              <a:t>Communiceren met internationale studenten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1A3DFAD-0E77-D59F-A9C3-8F83B820B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5" name="Afbeelding 4" descr="Afbeelding met logo&#10;&#10;Automatisch gegenereerde beschrijving">
            <a:extLst>
              <a:ext uri="{FF2B5EF4-FFF2-40B4-BE49-F238E27FC236}">
                <a16:creationId xmlns:a16="http://schemas.microsoft.com/office/drawing/2014/main" id="{713A76C7-04F6-4901-7C61-52C2F151F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31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D4F07-5794-C3AD-0643-349A210C9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1920" y="2688885"/>
            <a:ext cx="2487156" cy="1039729"/>
          </a:xfrm>
        </p:spPr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9420442-BFC4-97A9-5D77-67EDB3D86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8045" y="3753655"/>
            <a:ext cx="3534906" cy="381161"/>
          </a:xfrm>
        </p:spPr>
        <p:txBody>
          <a:bodyPr/>
          <a:lstStyle/>
          <a:p>
            <a:r>
              <a:rPr lang="nl-BE" dirty="0" err="1"/>
              <a:t>Dankuwel</a:t>
            </a:r>
            <a:r>
              <a:rPr lang="nl-BE" dirty="0"/>
              <a:t> voor het luisteren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CD09D1E-11D6-8030-4CDD-888E233081A5}"/>
              </a:ext>
            </a:extLst>
          </p:cNvPr>
          <p:cNvSpPr txBox="1"/>
          <p:nvPr/>
        </p:nvSpPr>
        <p:spPr>
          <a:xfrm>
            <a:off x="408553" y="2844224"/>
            <a:ext cx="17716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 Blondeel</a:t>
            </a:r>
          </a:p>
          <a:p>
            <a:r>
              <a:rPr lang="en-US" sz="1400" dirty="0"/>
              <a:t>Joeri De Belder</a:t>
            </a:r>
          </a:p>
          <a:p>
            <a:r>
              <a:rPr lang="en-US" sz="1400" dirty="0"/>
              <a:t>Robby Gr</a:t>
            </a:r>
            <a:r>
              <a:rPr lang="nl-NL" sz="1400" dirty="0"/>
              <a:t>â</a:t>
            </a:r>
            <a:r>
              <a:rPr lang="en-US" sz="1400" dirty="0" err="1"/>
              <a:t>ces</a:t>
            </a:r>
            <a:endParaRPr lang="en-US" sz="1400" dirty="0"/>
          </a:p>
          <a:p>
            <a:r>
              <a:rPr lang="en-US" sz="1400" dirty="0"/>
              <a:t>Volkert Brusche</a:t>
            </a:r>
          </a:p>
          <a:p>
            <a:r>
              <a:rPr lang="en-US" sz="1400" dirty="0"/>
              <a:t>Lowie Vandezande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B9EBD72-8C6A-ED5D-6E86-520FF75039A0}"/>
              </a:ext>
            </a:extLst>
          </p:cNvPr>
          <p:cNvSpPr txBox="1"/>
          <p:nvPr/>
        </p:nvSpPr>
        <p:spPr>
          <a:xfrm>
            <a:off x="2180203" y="2827373"/>
            <a:ext cx="16319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Jef Vandezande</a:t>
            </a:r>
          </a:p>
          <a:p>
            <a:r>
              <a:rPr lang="en-US" sz="1400" dirty="0"/>
              <a:t>Arman Macuncu</a:t>
            </a:r>
          </a:p>
          <a:p>
            <a:r>
              <a:rPr lang="en-US" sz="1400" dirty="0" err="1"/>
              <a:t>Bastiaan</a:t>
            </a:r>
            <a:r>
              <a:rPr lang="en-US" sz="1400" dirty="0"/>
              <a:t> </a:t>
            </a:r>
            <a:r>
              <a:rPr lang="en-US" sz="1400" dirty="0" err="1"/>
              <a:t>Aardema</a:t>
            </a:r>
            <a:endParaRPr lang="en-US" sz="1400" dirty="0"/>
          </a:p>
          <a:p>
            <a:r>
              <a:rPr lang="en-US" sz="1400" dirty="0" err="1"/>
              <a:t>Gis</a:t>
            </a:r>
            <a:endParaRPr lang="en-US" sz="1400" dirty="0"/>
          </a:p>
          <a:p>
            <a:r>
              <a:rPr lang="en-US" sz="1400" dirty="0"/>
              <a:t>Abe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CCFC41-6500-3CAF-006E-D36EE5199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253" y="2774839"/>
            <a:ext cx="1317087" cy="1317087"/>
          </a:xfrm>
          <a:prstGeom prst="rect">
            <a:avLst/>
          </a:prstGeom>
        </p:spPr>
      </p:pic>
      <p:pic>
        <p:nvPicPr>
          <p:cNvPr id="7" name="Afbeelding 6" descr="Afbeelding met logo&#10;&#10;Automatisch gegenereerde beschrijving">
            <a:extLst>
              <a:ext uri="{FF2B5EF4-FFF2-40B4-BE49-F238E27FC236}">
                <a16:creationId xmlns:a16="http://schemas.microsoft.com/office/drawing/2014/main" id="{7FB3C569-CFA0-4292-5AD0-683518B8D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453" y="2774839"/>
            <a:ext cx="1317087" cy="131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4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4E360-C5E8-3CD3-20FA-B8379D8B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vragen zijn er beantwoord?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C3C26A3-6A3A-9EB3-D2D9-D6F8FDEE6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 verschillende IT beroepen</a:t>
            </a:r>
          </a:p>
          <a:p>
            <a:pPr lvl="1"/>
            <a:r>
              <a:rPr lang="nl-BE" dirty="0"/>
              <a:t>Verantwoordelijkheden</a:t>
            </a:r>
          </a:p>
          <a:p>
            <a:pPr lvl="1"/>
            <a:r>
              <a:rPr lang="nl-BE" dirty="0"/>
              <a:t>Verschillen</a:t>
            </a:r>
          </a:p>
          <a:p>
            <a:pPr lvl="1"/>
            <a:r>
              <a:rPr lang="nl-BE" dirty="0"/>
              <a:t>Pro’s en </a:t>
            </a:r>
            <a:r>
              <a:rPr lang="nl-BE" dirty="0" err="1"/>
              <a:t>con’s</a:t>
            </a:r>
            <a:endParaRPr lang="nl-BE" dirty="0"/>
          </a:p>
          <a:p>
            <a:r>
              <a:rPr lang="nl-BE" dirty="0"/>
              <a:t>Bedrijfscultuur</a:t>
            </a:r>
          </a:p>
          <a:p>
            <a:pPr lvl="1"/>
            <a:r>
              <a:rPr lang="nl-BE" dirty="0"/>
              <a:t>Werken in een bedrijf</a:t>
            </a:r>
          </a:p>
          <a:p>
            <a:pPr lvl="1"/>
            <a:r>
              <a:rPr lang="nl-BE" dirty="0"/>
              <a:t>Beginnen bij een bedrijf</a:t>
            </a:r>
          </a:p>
          <a:p>
            <a:pPr lvl="1"/>
            <a:r>
              <a:rPr lang="nl-BE" dirty="0"/>
              <a:t>Faciliteiten</a:t>
            </a:r>
          </a:p>
          <a:p>
            <a:pPr lvl="1"/>
            <a:endParaRPr lang="nl-BE" dirty="0"/>
          </a:p>
          <a:p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E68E19D-0D9E-3432-AD8B-89679F608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9" name="Afbeelding 8" descr="Afbeelding met logo&#10;&#10;Automatisch gegenereerde beschrijving">
            <a:extLst>
              <a:ext uri="{FF2B5EF4-FFF2-40B4-BE49-F238E27FC236}">
                <a16:creationId xmlns:a16="http://schemas.microsoft.com/office/drawing/2014/main" id="{8F04DA2E-FD0E-F0BA-ADAB-DD2650E9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42CB0-C833-E1BC-8566-E40D7EF4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bedrijven zijn er bezocht?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A52E16-71B4-8853-BED6-A3CB0E8DC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ICTS KU Leuven</a:t>
            </a:r>
          </a:p>
          <a:p>
            <a:r>
              <a:rPr lang="nl-BE" dirty="0" err="1"/>
              <a:t>Easi</a:t>
            </a:r>
            <a:endParaRPr lang="nl-BE" dirty="0"/>
          </a:p>
          <a:p>
            <a:r>
              <a:rPr lang="nl-BE" dirty="0" err="1"/>
              <a:t>Ausy</a:t>
            </a:r>
            <a:r>
              <a:rPr lang="nl-BE" dirty="0"/>
              <a:t> Belgium</a:t>
            </a:r>
          </a:p>
          <a:p>
            <a:r>
              <a:rPr lang="nl-BE" dirty="0" err="1"/>
              <a:t>Inetum</a:t>
            </a:r>
            <a:r>
              <a:rPr lang="nl-BE" dirty="0"/>
              <a:t>-Realdolmen</a:t>
            </a:r>
          </a:p>
          <a:p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NV Belgium</a:t>
            </a:r>
          </a:p>
          <a:p>
            <a:r>
              <a:rPr lang="nl-BE" dirty="0"/>
              <a:t>Vlaamse Overheid (Dep. Financiën | Afd. BBFO)</a:t>
            </a:r>
          </a:p>
          <a:p>
            <a:r>
              <a:rPr lang="nl-BE" dirty="0" err="1"/>
              <a:t>Unlocked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F27E335-8969-19E1-0C7F-C455A8DB7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76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6C1F3-2ED4-B27A-ED0C-987F48E8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ICTS KU Leuven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9866F1-FE77-D631-2B5C-C8191DC6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Toepassingen</a:t>
            </a:r>
          </a:p>
          <a:p>
            <a:pPr lvl="1"/>
            <a:r>
              <a:rPr lang="nl-BE" dirty="0"/>
              <a:t>Linux</a:t>
            </a:r>
          </a:p>
          <a:p>
            <a:pPr lvl="1"/>
            <a:r>
              <a:rPr lang="nl-BE" dirty="0"/>
              <a:t>HTML5/CSS/JS</a:t>
            </a:r>
          </a:p>
          <a:p>
            <a:pPr lvl="1"/>
            <a:r>
              <a:rPr lang="nl-BE" dirty="0" err="1"/>
              <a:t>jQuery</a:t>
            </a:r>
            <a:endParaRPr lang="nl-BE" dirty="0"/>
          </a:p>
          <a:p>
            <a:pPr lvl="1"/>
            <a:r>
              <a:rPr lang="nl-BE" dirty="0"/>
              <a:t>Python</a:t>
            </a:r>
          </a:p>
          <a:p>
            <a:pPr lvl="1"/>
            <a:r>
              <a:rPr lang="nl-BE" dirty="0" err="1"/>
              <a:t>Npm</a:t>
            </a:r>
            <a:endParaRPr lang="nl-BE" dirty="0"/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Datacenter</a:t>
            </a:r>
          </a:p>
          <a:p>
            <a:pPr lvl="1"/>
            <a:r>
              <a:rPr lang="nl-BE" dirty="0"/>
              <a:t>12 Petabytes in storage</a:t>
            </a:r>
          </a:p>
          <a:p>
            <a:pPr lvl="1"/>
            <a:r>
              <a:rPr lang="nl-BE" dirty="0"/>
              <a:t>1800 servers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E418588-7544-BBAF-8B8E-B544E859F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E5564211-132D-7434-8E21-26E2AEAE7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481" y="647699"/>
            <a:ext cx="2774701" cy="1379026"/>
          </a:xfrm>
          <a:prstGeom prst="rect">
            <a:avLst/>
          </a:prstGeom>
        </p:spPr>
      </p:pic>
      <p:pic>
        <p:nvPicPr>
          <p:cNvPr id="6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9B73115-7EFC-29F8-DF15-FE2C782D0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361" y="2198140"/>
            <a:ext cx="3545690" cy="1799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0A8748BB-792E-2B9F-7CD3-EFFBE51A5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7361" y="4136310"/>
            <a:ext cx="3545689" cy="26472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992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91FC1-D87C-05C3-46A0-D7164E9D7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Easi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6668CC-3BE9-F084-8366-6447719B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76222"/>
          </a:xfrm>
        </p:spPr>
        <p:txBody>
          <a:bodyPr>
            <a:normAutofit/>
          </a:bodyPr>
          <a:lstStyle/>
          <a:p>
            <a:r>
              <a:rPr lang="nl-BE" dirty="0"/>
              <a:t>Leverancier van</a:t>
            </a:r>
          </a:p>
          <a:p>
            <a:pPr lvl="1"/>
            <a:r>
              <a:rPr lang="nl-BE" dirty="0"/>
              <a:t>Software</a:t>
            </a:r>
          </a:p>
          <a:p>
            <a:pPr lvl="1"/>
            <a:r>
              <a:rPr lang="nl-BE" dirty="0"/>
              <a:t>Security</a:t>
            </a:r>
          </a:p>
          <a:p>
            <a:pPr lvl="1"/>
            <a:r>
              <a:rPr lang="nl-BE" dirty="0"/>
              <a:t>Cloud</a:t>
            </a:r>
          </a:p>
          <a:p>
            <a:r>
              <a:rPr lang="nl-BE" dirty="0"/>
              <a:t>450+ Werknemers / 8x best </a:t>
            </a:r>
            <a:r>
              <a:rPr lang="nl-BE" dirty="0" err="1"/>
              <a:t>work</a:t>
            </a:r>
            <a:r>
              <a:rPr lang="nl-BE" dirty="0"/>
              <a:t> </a:t>
            </a:r>
            <a:r>
              <a:rPr lang="nl-BE" dirty="0" err="1"/>
              <a:t>place</a:t>
            </a:r>
            <a:endParaRPr lang="nl-BE" dirty="0"/>
          </a:p>
          <a:p>
            <a:r>
              <a:rPr lang="nl-BE" dirty="0"/>
              <a:t>Partners</a:t>
            </a:r>
          </a:p>
          <a:p>
            <a:pPr lvl="1"/>
            <a:r>
              <a:rPr lang="nl-BE" dirty="0"/>
              <a:t>IBM</a:t>
            </a:r>
          </a:p>
          <a:p>
            <a:pPr lvl="1"/>
            <a:r>
              <a:rPr lang="nl-BE" dirty="0"/>
              <a:t>Microsoft</a:t>
            </a:r>
          </a:p>
          <a:p>
            <a:pPr lvl="1"/>
            <a:r>
              <a:rPr lang="nl-BE" dirty="0"/>
              <a:t>Dell</a:t>
            </a:r>
          </a:p>
          <a:p>
            <a:pPr lvl="1"/>
            <a:r>
              <a:rPr lang="nl-BE" dirty="0"/>
              <a:t>…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7EA4055-3540-9517-53F4-E07CF166A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BCF4F02-C969-E770-8E8B-B23806EE9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90" y="647699"/>
            <a:ext cx="3326992" cy="1159633"/>
          </a:xfrm>
          <a:prstGeom prst="rect">
            <a:avLst/>
          </a:prstGeom>
        </p:spPr>
      </p:pic>
      <p:pic>
        <p:nvPicPr>
          <p:cNvPr id="7" name="Picture 2" descr="Comment EASI est devenue l'Entreprise de l'Année® 2019">
            <a:extLst>
              <a:ext uri="{FF2B5EF4-FFF2-40B4-BE49-F238E27FC236}">
                <a16:creationId xmlns:a16="http://schemas.microsoft.com/office/drawing/2014/main" id="{C4F91E18-4E3C-827F-30C8-3B555816C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7" r="20680" b="-1"/>
          <a:stretch/>
        </p:blipFill>
        <p:spPr bwMode="auto">
          <a:xfrm>
            <a:off x="8751084" y="3429000"/>
            <a:ext cx="3439393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ASI neemt ICT Architect over - DataNews">
            <a:extLst>
              <a:ext uri="{FF2B5EF4-FFF2-40B4-BE49-F238E27FC236}">
                <a16:creationId xmlns:a16="http://schemas.microsoft.com/office/drawing/2014/main" id="{5AAD3693-86DB-0A9E-488F-B81407E9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9264" y="2171921"/>
            <a:ext cx="3326992" cy="1738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726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0597D-5AA6-CE3B-755F-FA2E56B8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Ausy</a:t>
            </a:r>
            <a:r>
              <a:rPr lang="nl-BE" dirty="0"/>
              <a:t> Belgium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40EA8D-4B6D-98F2-30FF-97755B8BF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951632"/>
          </a:xfrm>
        </p:spPr>
        <p:txBody>
          <a:bodyPr>
            <a:normAutofit/>
          </a:bodyPr>
          <a:lstStyle/>
          <a:p>
            <a:r>
              <a:rPr lang="nl-BE" dirty="0"/>
              <a:t>Leverancier van</a:t>
            </a:r>
          </a:p>
          <a:p>
            <a:pPr lvl="1"/>
            <a:r>
              <a:rPr lang="nl-BE" dirty="0"/>
              <a:t>Consultancy</a:t>
            </a:r>
          </a:p>
          <a:p>
            <a:pPr lvl="1"/>
            <a:r>
              <a:rPr lang="nl-BE" dirty="0"/>
              <a:t>Technische diensten</a:t>
            </a:r>
          </a:p>
          <a:p>
            <a:r>
              <a:rPr lang="nl-BE" dirty="0"/>
              <a:t>Gespecialiseerd in</a:t>
            </a:r>
          </a:p>
          <a:p>
            <a:pPr lvl="1"/>
            <a:r>
              <a:rPr lang="nl-BE" dirty="0"/>
              <a:t>Engineering</a:t>
            </a:r>
          </a:p>
          <a:p>
            <a:pPr lvl="1"/>
            <a:r>
              <a:rPr lang="nl-BE" dirty="0"/>
              <a:t>IT</a:t>
            </a:r>
          </a:p>
          <a:p>
            <a:pPr lvl="1"/>
            <a:r>
              <a:rPr lang="nl-BE" dirty="0"/>
              <a:t>Finance</a:t>
            </a:r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Doel</a:t>
            </a:r>
          </a:p>
          <a:p>
            <a:pPr lvl="1"/>
            <a:r>
              <a:rPr lang="nl-BE" dirty="0"/>
              <a:t>Klanten helpen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915F5A8-DF04-D285-83A6-7B07510E8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, teken&#10;&#10;Automatisch gegenereerde beschrijving">
            <a:extLst>
              <a:ext uri="{FF2B5EF4-FFF2-40B4-BE49-F238E27FC236}">
                <a16:creationId xmlns:a16="http://schemas.microsoft.com/office/drawing/2014/main" id="{03459AE5-0C55-162B-24BC-7432AF582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47" y="742097"/>
            <a:ext cx="4087935" cy="1092069"/>
          </a:xfrm>
          <a:prstGeom prst="rect">
            <a:avLst/>
          </a:prstGeom>
        </p:spPr>
      </p:pic>
      <p:pic>
        <p:nvPicPr>
          <p:cNvPr id="7" name="Picture 4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089DF28D-435F-43FF-6F20-6508D897BA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6" r="-1" b="7862"/>
          <a:stretch/>
        </p:blipFill>
        <p:spPr>
          <a:xfrm>
            <a:off x="4398939" y="4059315"/>
            <a:ext cx="4305598" cy="2182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7B45B71-D08B-D97A-7D6C-7C4C1CB782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65" r="-2" b="-2"/>
          <a:stretch/>
        </p:blipFill>
        <p:spPr>
          <a:xfrm>
            <a:off x="7407137" y="2103314"/>
            <a:ext cx="4371483" cy="41386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893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34476-0CA0-02E4-5E3B-99A7652C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Inetum</a:t>
            </a:r>
            <a:r>
              <a:rPr lang="nl-BE" dirty="0"/>
              <a:t>-Realdolmen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C92EED-4C5D-FF60-0A84-4000F4081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737696"/>
          </a:xfrm>
        </p:spPr>
        <p:txBody>
          <a:bodyPr>
            <a:normAutofit/>
          </a:bodyPr>
          <a:lstStyle/>
          <a:p>
            <a:r>
              <a:rPr lang="nl-BE" dirty="0"/>
              <a:t>Actief in</a:t>
            </a:r>
          </a:p>
          <a:p>
            <a:pPr lvl="1"/>
            <a:r>
              <a:rPr lang="nl-BE" dirty="0"/>
              <a:t>Public &amp; Healthcare</a:t>
            </a:r>
          </a:p>
          <a:p>
            <a:pPr lvl="1"/>
            <a:r>
              <a:rPr lang="nl-BE" dirty="0"/>
              <a:t>Energy, Utilities &amp; </a:t>
            </a:r>
            <a:r>
              <a:rPr lang="nl-BE" dirty="0" err="1"/>
              <a:t>Chemicals</a:t>
            </a:r>
            <a:endParaRPr lang="nl-BE" dirty="0"/>
          </a:p>
          <a:p>
            <a:r>
              <a:rPr lang="nl-BE" dirty="0"/>
              <a:t>27000 collega’s wereldwijd</a:t>
            </a:r>
          </a:p>
          <a:p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started</a:t>
            </a:r>
            <a:endParaRPr lang="nl-BE" dirty="0"/>
          </a:p>
          <a:p>
            <a:pPr lvl="1"/>
            <a:r>
              <a:rPr lang="nl-BE" dirty="0"/>
              <a:t>Stage</a:t>
            </a:r>
          </a:p>
          <a:p>
            <a:pPr lvl="1"/>
            <a:r>
              <a:rPr lang="nl-BE" dirty="0"/>
              <a:t>Young </a:t>
            </a:r>
            <a:r>
              <a:rPr lang="nl-BE" dirty="0" err="1"/>
              <a:t>graduate</a:t>
            </a:r>
            <a:r>
              <a:rPr lang="nl-BE" dirty="0"/>
              <a:t> track (3 maanden / 2x per jaar)</a:t>
            </a:r>
          </a:p>
          <a:p>
            <a:r>
              <a:rPr lang="nl-BE" dirty="0"/>
              <a:t>Workshops</a:t>
            </a:r>
          </a:p>
          <a:p>
            <a:pPr lvl="1"/>
            <a:r>
              <a:rPr lang="nl-BE" dirty="0"/>
              <a:t>Salesforce</a:t>
            </a:r>
          </a:p>
          <a:p>
            <a:pPr lvl="1"/>
            <a:r>
              <a:rPr lang="nl-BE" dirty="0" err="1"/>
              <a:t>Concultancy</a:t>
            </a:r>
            <a:endParaRPr lang="nl-BE" dirty="0"/>
          </a:p>
          <a:p>
            <a:pPr lvl="1"/>
            <a:r>
              <a:rPr lang="nl-BE" dirty="0"/>
              <a:t>.NET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5957EB5-A471-06F9-4BB4-5284A59A1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66B717EC-6AF6-123A-F38C-CBC79925E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975" y="237138"/>
            <a:ext cx="4309196" cy="184838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F889D54-DE35-125C-D216-92E074513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6" r="9089" b="12111"/>
          <a:stretch/>
        </p:blipFill>
        <p:spPr bwMode="auto">
          <a:xfrm>
            <a:off x="7406640" y="2176958"/>
            <a:ext cx="4652009" cy="3680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0BC7C3C-BB17-1FB3-C494-CB45075E58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80" t="9091" r="28784"/>
          <a:stretch/>
        </p:blipFill>
        <p:spPr>
          <a:xfrm>
            <a:off x="7057933" y="4017148"/>
            <a:ext cx="3236249" cy="256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48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52D58-4A51-BA27-4B83-F06FE3A5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NV Belgium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059079-BEAD-8CAD-065F-6F1776E3C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04559"/>
          </a:xfrm>
        </p:spPr>
        <p:txBody>
          <a:bodyPr>
            <a:normAutofit lnSpcReduction="10000"/>
          </a:bodyPr>
          <a:lstStyle/>
          <a:p>
            <a:r>
              <a:rPr lang="nl-BE" dirty="0" err="1"/>
              <a:t>Origins</a:t>
            </a:r>
            <a:endParaRPr lang="nl-BE" dirty="0"/>
          </a:p>
          <a:p>
            <a:pPr lvl="1"/>
            <a:r>
              <a:rPr lang="nl-BE" dirty="0"/>
              <a:t>1991 Peter-Frans Pauwels</a:t>
            </a:r>
          </a:p>
          <a:p>
            <a:pPr lvl="1"/>
            <a:r>
              <a:rPr lang="nl-BE" dirty="0"/>
              <a:t>Kaarten maken</a:t>
            </a:r>
          </a:p>
          <a:p>
            <a:pPr lvl="1"/>
            <a:r>
              <a:rPr lang="nl-BE" dirty="0" err="1"/>
              <a:t>Tele</a:t>
            </a:r>
            <a:r>
              <a:rPr lang="nl-BE" dirty="0"/>
              <a:t> Atlas overkocht (2008)</a:t>
            </a:r>
          </a:p>
          <a:p>
            <a:r>
              <a:rPr lang="nl-BE" dirty="0"/>
              <a:t>Succes</a:t>
            </a:r>
          </a:p>
          <a:p>
            <a:pPr lvl="1"/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Go (2004)</a:t>
            </a:r>
          </a:p>
          <a:p>
            <a:pPr lvl="1"/>
            <a:r>
              <a:rPr lang="nl-BE" dirty="0"/>
              <a:t>Wereldbekend geworden</a:t>
            </a:r>
          </a:p>
          <a:p>
            <a:r>
              <a:rPr lang="nl-BE" dirty="0"/>
              <a:t>Huidige projecten</a:t>
            </a:r>
          </a:p>
          <a:p>
            <a:pPr lvl="1"/>
            <a:r>
              <a:rPr lang="nl-BE" dirty="0"/>
              <a:t>Open source kaarten</a:t>
            </a:r>
          </a:p>
          <a:p>
            <a:pPr lvl="1"/>
            <a:r>
              <a:rPr lang="nl-BE" dirty="0"/>
              <a:t>Partners</a:t>
            </a:r>
          </a:p>
          <a:p>
            <a:pPr lvl="2"/>
            <a:r>
              <a:rPr lang="nl-BE" dirty="0"/>
              <a:t>Amazon</a:t>
            </a:r>
          </a:p>
          <a:p>
            <a:pPr lvl="2"/>
            <a:r>
              <a:rPr lang="nl-BE" dirty="0"/>
              <a:t>Meta</a:t>
            </a:r>
          </a:p>
          <a:p>
            <a:pPr lvl="2"/>
            <a:r>
              <a:rPr lang="nl-BE" dirty="0"/>
              <a:t>Microsoft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3524F31-0FF9-8327-36F0-46D05D248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8408499-3E24-F949-B0A0-79E357135A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82" b="2"/>
          <a:stretch/>
        </p:blipFill>
        <p:spPr>
          <a:xfrm>
            <a:off x="8425328" y="3139971"/>
            <a:ext cx="3549063" cy="3535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4" descr="TomTom GO 300 - Benelux ">
            <a:extLst>
              <a:ext uri="{FF2B5EF4-FFF2-40B4-BE49-F238E27FC236}">
                <a16:creationId xmlns:a16="http://schemas.microsoft.com/office/drawing/2014/main" id="{38D01BBC-1C50-45D6-C4A0-643EAA23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8440" y="2215974"/>
            <a:ext cx="3202533" cy="2618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 descr="Afbeelding met logo&#10;&#10;Automatisch gegenereerde beschrijving">
            <a:extLst>
              <a:ext uri="{FF2B5EF4-FFF2-40B4-BE49-F238E27FC236}">
                <a16:creationId xmlns:a16="http://schemas.microsoft.com/office/drawing/2014/main" id="{E24993F9-6751-88AF-4AFB-00E861B552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80" y="845855"/>
            <a:ext cx="4368902" cy="83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3961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jn">
  <a:themeElements>
    <a:clrScheme name="Aangepast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153B3F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erlij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j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</TotalTime>
  <Words>692</Words>
  <Application>Microsoft Office PowerPoint</Application>
  <PresentationFormat>Breedbeeld</PresentationFormat>
  <Paragraphs>243</Paragraphs>
  <Slides>21</Slides>
  <Notes>21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5" baseType="lpstr">
      <vt:lpstr>Arial</vt:lpstr>
      <vt:lpstr>Calibri</vt:lpstr>
      <vt:lpstr>Trebuchet MS</vt:lpstr>
      <vt:lpstr>Berlijn</vt:lpstr>
      <vt:lpstr> Groep 21</vt:lpstr>
      <vt:lpstr>Inhoud</vt:lpstr>
      <vt:lpstr>Welke vragen zijn er beantwoord?</vt:lpstr>
      <vt:lpstr>Welke bedrijven zijn er bezocht?</vt:lpstr>
      <vt:lpstr>ICTS KU Leuven</vt:lpstr>
      <vt:lpstr>Easi</vt:lpstr>
      <vt:lpstr>Ausy Belgium</vt:lpstr>
      <vt:lpstr>Inetum-Realdolmen</vt:lpstr>
      <vt:lpstr>Tom Tom NV Belgium</vt:lpstr>
      <vt:lpstr>Vlaamse Overheid (Dep. Financiën | Afd. BBFO)</vt:lpstr>
      <vt:lpstr>Unlocked</vt:lpstr>
      <vt:lpstr>Welke IT professionals zijn er geïnterviewd?</vt:lpstr>
      <vt:lpstr>FPM / UI5 Developer</vt:lpstr>
      <vt:lpstr>Java Developer</vt:lpstr>
      <vt:lpstr>.NET Developer</vt:lpstr>
      <vt:lpstr>Solution IT Architect</vt:lpstr>
      <vt:lpstr>Business Development Manager in AI</vt:lpstr>
      <vt:lpstr>Welke stagiairs zijn er geïnterviewd?</vt:lpstr>
      <vt:lpstr>Hoe ging de samenwerking?</vt:lpstr>
      <vt:lpstr>Wat hebben we hieruit geleerd?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Ben Blondeel</dc:creator>
  <cp:lastModifiedBy>Ben Blondeel</cp:lastModifiedBy>
  <cp:revision>93</cp:revision>
  <dcterms:created xsi:type="dcterms:W3CDTF">2023-04-21T15:01:30Z</dcterms:created>
  <dcterms:modified xsi:type="dcterms:W3CDTF">2023-04-25T15:36:08Z</dcterms:modified>
</cp:coreProperties>
</file>